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Merriweather Sans" pitchFamily="2" charset="0"/>
      <p:regular r:id="rId49"/>
      <p:bold r:id="rId50"/>
      <p:italic r:id="rId51"/>
      <p:boldItalic r:id="rId52"/>
    </p:embeddedFont>
    <p:embeddedFont>
      <p:font typeface="Play" panose="02020500000000000000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gcuY8AY2jCbSGjtSzHsDIutP/c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33FEF2-79F9-4073-96B9-038A20EDC797}">
  <a:tblStyle styleId="{6233FEF2-79F9-4073-96B9-038A20EDC797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ptos"/>
          <a:ea typeface="Aptos"/>
          <a:cs typeface="Aptos"/>
        </a:font>
        <a:schemeClr val="dk1"/>
      </a:tcTxStyle>
      <a:tcStyle>
        <a:tcBdr/>
      </a:tcStyle>
    </a:seCell>
    <a:swCell>
      <a:tcTxStyle b="on" i="off">
        <a:font>
          <a:latin typeface="Aptos"/>
          <a:ea typeface="Aptos"/>
          <a:cs typeface="Aptos"/>
        </a:font>
        <a:schemeClr val="dk1"/>
      </a:tcTxStyle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44ACDC-0855-4418-9D56-19EBF21923F7}" styleName="Table_1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5EDF93-7FE5-41B5-806B-E60663F5FCB0}" styleName="Table_2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982B651-556A-4792-B7D6-2875F9ED8E7A}" styleName="Table_3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30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0773/pi.2017.08.17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s12652-020-01845-y" TargetMode="External"/><Relationship Id="rId4" Type="http://schemas.openxmlformats.org/officeDocument/2006/relationships/hyperlink" Target="https://doi.org/10.1016/j.ijpsycho.2003.12.00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l="4655" t="3620" r="2681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8823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477980" y="1122363"/>
            <a:ext cx="9146079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742950" marR="64516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 b="1"/>
              <a:t>Smart health monitoring by detecting human eyes irises and pupils</a:t>
            </a:r>
            <a:endParaRPr sz="400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8255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/>
          </a:p>
        </p:txBody>
      </p:sp>
      <p:sp>
        <p:nvSpPr>
          <p:cNvPr id="93" name="Google Shape;93;p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9519137" y="5486400"/>
            <a:ext cx="2672863" cy="1371600"/>
          </a:xfrm>
          <a:custGeom>
            <a:avLst/>
            <a:gdLst/>
            <a:ahLst/>
            <a:cxnLst/>
            <a:rect l="l" t="t" r="r" b="b"/>
            <a:pathLst>
              <a:path w="2672863" h="1371600" extrusionOk="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0" descr="俄羅斯方塊- 維基百科，自由的百科全書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9155" y="479493"/>
            <a:ext cx="3080979" cy="5643794"/>
          </a:xfrm>
          <a:custGeom>
            <a:avLst/>
            <a:gdLst/>
            <a:ahLst/>
            <a:cxnLst/>
            <a:rect l="l" t="t" r="r" b="b"/>
            <a:pathLst>
              <a:path w="4777381" h="5643794" extrusionOk="0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9" name="Google Shape;219;p10"/>
          <p:cNvSpPr/>
          <p:nvPr/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 txBox="1"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Use Tetris induced stress</a:t>
            </a:r>
            <a:endParaRPr/>
          </a:p>
        </p:txBody>
      </p:sp>
      <p:sp>
        <p:nvSpPr>
          <p:cNvPr id="221" name="Google Shape;221;p10"/>
          <p:cNvSpPr txBox="1">
            <a:spLocks noGrp="1"/>
          </p:cNvSpPr>
          <p:nvPr>
            <p:ph type="body" idx="1"/>
          </p:nvPr>
        </p:nvSpPr>
        <p:spPr>
          <a:xfrm>
            <a:off x="838200" y="1984443"/>
            <a:ext cx="6565287" cy="41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Setting higher difficulties of Tetris induced stress significantly </a:t>
            </a:r>
            <a:r>
              <a:rPr lang="en-US" sz="2500" baseline="300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  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Control task difficulty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Simple task is the relaxed state (e.g. Level 1)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Difficult task is the stressed state (e.g. Level 15)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sz="2500"/>
          </a:p>
          <a:p>
            <a:pPr marL="228600" lvl="0" indent="-69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sz="2500"/>
          </a:p>
        </p:txBody>
      </p:sp>
      <p:sp>
        <p:nvSpPr>
          <p:cNvPr id="222" name="Google Shape;22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aseline="300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Yelamanchili, T., Nah, F. F. H., Siau, K. L., &amp; Chen, L. (2017). Neural Correlates of User Experience in Gaming.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1" descr="Laboratory glassware containing solution"/>
          <p:cNvPicPr preferRelativeResize="0"/>
          <p:nvPr/>
        </p:nvPicPr>
        <p:blipFill rotWithShape="1">
          <a:blip r:embed="rId3">
            <a:alphaModFix/>
          </a:blip>
          <a:srcRect r="33410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1"/>
          <p:cNvSpPr/>
          <p:nvPr/>
        </p:nvSpPr>
        <p:spPr>
          <a:xfrm>
            <a:off x="0" y="0"/>
            <a:ext cx="6103025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0" y="0"/>
            <a:ext cx="6103025" cy="228599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127000" dir="5460000" sx="92000" sy="92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1"/>
          <p:cNvSpPr txBox="1"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Experiment</a:t>
            </a:r>
            <a:br>
              <a:rPr lang="en-US" sz="4000"/>
            </a:br>
            <a:endParaRPr sz="4000"/>
          </a:p>
        </p:txBody>
      </p:sp>
      <p:sp>
        <p:nvSpPr>
          <p:cNvPr id="233" name="Google Shape;233;p11"/>
          <p:cNvSpPr txBox="1">
            <a:spLocks noGrp="1"/>
          </p:cNvSpPr>
          <p:nvPr>
            <p:ph type="body" idx="1"/>
          </p:nvPr>
        </p:nvSpPr>
        <p:spPr>
          <a:xfrm>
            <a:off x="761801" y="2884929"/>
            <a:ext cx="4659756" cy="337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0" i="0">
                <a:latin typeface="Arial"/>
                <a:ea typeface="Arial"/>
                <a:cs typeface="Arial"/>
                <a:sym typeface="Arial"/>
              </a:rPr>
              <a:t>Two Experiments on Stress Detection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0" i="0">
                <a:latin typeface="Arial"/>
                <a:ea typeface="Arial"/>
                <a:cs typeface="Arial"/>
                <a:sym typeface="Arial"/>
              </a:rPr>
              <a:t>First Experiment</a:t>
            </a:r>
            <a:br>
              <a:rPr lang="en-US" sz="2000" b="0" i="0"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>
                <a:latin typeface="Arial"/>
                <a:ea typeface="Arial"/>
                <a:cs typeface="Arial"/>
                <a:sym typeface="Arial"/>
              </a:rPr>
              <a:t>• Results (not ideal)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0" i="0">
                <a:latin typeface="Arial"/>
                <a:ea typeface="Arial"/>
                <a:cs typeface="Arial"/>
                <a:sym typeface="Arial"/>
              </a:rPr>
              <a:t>Second Experiment</a:t>
            </a:r>
            <a:br>
              <a:rPr lang="en-US" sz="2000" b="0" i="0"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>
                <a:latin typeface="Arial"/>
                <a:ea typeface="Arial"/>
                <a:cs typeface="Arial"/>
                <a:sym typeface="Arial"/>
              </a:rPr>
              <a:t>• Improved setups(As expected)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i="0">
              <a:latin typeface="Arial"/>
              <a:ea typeface="Arial"/>
              <a:cs typeface="Arial"/>
              <a:sym typeface="Arial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234" name="Google Shape;2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 txBox="1"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Research ethics</a:t>
            </a:r>
            <a:endParaRPr sz="4000"/>
          </a:p>
        </p:txBody>
      </p:sp>
      <p:pic>
        <p:nvPicPr>
          <p:cNvPr id="243" name="Google Shape;243;p12" descr="一張含有 螢幕擷取畫面, 行, 樣式, 對稱 的圖片&#10;&#10;自動產生的描述"/>
          <p:cNvPicPr preferRelativeResize="0"/>
          <p:nvPr/>
        </p:nvPicPr>
        <p:blipFill rotWithShape="1">
          <a:blip r:embed="rId3">
            <a:alphaModFix/>
          </a:blip>
          <a:srcRect l="14958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 extrusionOk="0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4" name="Google Shape;244;p12"/>
          <p:cNvSpPr txBox="1">
            <a:spLocks noGrp="1"/>
          </p:cNvSpPr>
          <p:nvPr>
            <p:ph type="body" idx="1"/>
          </p:nvPr>
        </p:nvSpPr>
        <p:spPr>
          <a:xfrm>
            <a:off x="6096000" y="3703975"/>
            <a:ext cx="5257800" cy="239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Participants briefed before the experiment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Required to sign consent form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Experimental process video recorded for: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Documentation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Validation</a:t>
            </a:r>
            <a:endParaRPr sz="2000"/>
          </a:p>
        </p:txBody>
      </p:sp>
      <p:sp>
        <p:nvSpPr>
          <p:cNvPr id="245" name="Google Shape;24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46" name="Google Shape;24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/>
              <a:t>12</a:t>
            </a:fld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lay"/>
              <a:buNone/>
            </a:pPr>
            <a:r>
              <a:rPr lang="en-US" sz="5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Experiment Setup</a:t>
            </a:r>
            <a:endParaRPr/>
          </a:p>
        </p:txBody>
      </p:sp>
      <p:sp>
        <p:nvSpPr>
          <p:cNvPr id="253" name="Google Shape;253;p13"/>
          <p:cNvSpPr/>
          <p:nvPr/>
        </p:nvSpPr>
        <p:spPr>
          <a:xfrm>
            <a:off x="643278" y="44092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46062" y="390141"/>
            <a:ext cx="7795200" cy="56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13</a:t>
            </a:fld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Experiment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264" name="Google Shape;264;p14"/>
          <p:cNvSpPr txBox="1">
            <a:spLocks noGrp="1"/>
          </p:cNvSpPr>
          <p:nvPr>
            <p:ph type="body" idx="1"/>
          </p:nvPr>
        </p:nvSpPr>
        <p:spPr>
          <a:xfrm>
            <a:off x="804672" y="2421682"/>
            <a:ext cx="4977578" cy="363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18 subjects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Participants are required to remove their glasses</a:t>
            </a:r>
            <a:endParaRPr sz="1800">
              <a:solidFill>
                <a:schemeClr val="dk2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Easy difficulty is set to Level 1 and Hard mode is set to Level 10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265" name="Google Shape;265;p14"/>
          <p:cNvGrpSpPr/>
          <p:nvPr/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66" name="Google Shape;266;p14"/>
            <p:cNvSpPr/>
            <p:nvPr/>
          </p:nvSpPr>
          <p:spPr>
            <a:xfrm>
              <a:off x="6357228" y="0"/>
              <a:ext cx="5822102" cy="6685267"/>
            </a:xfrm>
            <a:custGeom>
              <a:avLst/>
              <a:gdLst/>
              <a:ahLst/>
              <a:cxnLst/>
              <a:rect l="l" t="t" r="r" b="b"/>
              <a:pathLst>
                <a:path w="5822102" h="6685267" extrusionOk="0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6404998" y="98659"/>
              <a:ext cx="5774333" cy="6315453"/>
            </a:xfrm>
            <a:custGeom>
              <a:avLst/>
              <a:gdLst/>
              <a:ahLst/>
              <a:cxnLst/>
              <a:rect l="l" t="t" r="r" b="b"/>
              <a:pathLst>
                <a:path w="5774333" h="6315453" extrusionOk="0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6410220" y="131729"/>
              <a:ext cx="5769111" cy="6229400"/>
            </a:xfrm>
            <a:custGeom>
              <a:avLst/>
              <a:gdLst/>
              <a:ahLst/>
              <a:cxnLst/>
              <a:rect l="l" t="t" r="r" b="b"/>
              <a:pathLst>
                <a:path w="5769111" h="6229400" extrusionOk="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6410220" y="131729"/>
              <a:ext cx="5769111" cy="6229400"/>
            </a:xfrm>
            <a:custGeom>
              <a:avLst/>
              <a:gdLst/>
              <a:ahLst/>
              <a:cxnLst/>
              <a:rect l="l" t="t" r="r" b="b"/>
              <a:pathLst>
                <a:path w="5769111" h="6229400" extrusionOk="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0" name="Google Shape;270;p14" descr="眼鏡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1726" y="1629089"/>
            <a:ext cx="3620021" cy="362002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First Experiment Procedure: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279" name="Google Shape;279;p15"/>
          <p:cNvSpPr/>
          <p:nvPr/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204" y="55624"/>
            <a:ext cx="9463912" cy="2957472"/>
          </a:xfrm>
          <a:custGeom>
            <a:avLst/>
            <a:gdLst/>
            <a:ahLst/>
            <a:cxnLst/>
            <a:rect l="l" t="t" r="r" b="b"/>
            <a:pathLst>
              <a:path w="10580201" h="2957472" extrusionOk="0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81" name="Google Shape;281;p15"/>
          <p:cNvSpPr txBox="1">
            <a:spLocks noGrp="1"/>
          </p:cNvSpPr>
          <p:nvPr>
            <p:ph type="body" idx="1"/>
          </p:nvPr>
        </p:nvSpPr>
        <p:spPr>
          <a:xfrm>
            <a:off x="4820055" y="3211498"/>
            <a:ext cx="6382966" cy="221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Experimental Procedure: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Participants randomly play Tetris for 5 mins (easy or difficult level)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Use phone camera app to record pupil/iris ratio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Simultaneously record heart rate variability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(HRV)</a:t>
            </a: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 with wristband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5-minute break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Play Tetris for 5 mins at opposite difficulty level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Repeat Steps 2 &amp; 3 to record data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282" name="Google Shape;2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6"/>
          <p:cNvSpPr txBox="1"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</a:pPr>
            <a:r>
              <a:rPr lang="en-US" sz="4800"/>
              <a:t>Statistical Method- Non Parametric</a:t>
            </a:r>
            <a:endParaRPr sz="4800"/>
          </a:p>
        </p:txBody>
      </p:sp>
      <p:sp>
        <p:nvSpPr>
          <p:cNvPr id="290" name="Google Shape;290;p16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6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The sample sizes is small(&lt;30)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Cannot assume normal distribution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Non-parametric tests do not require strict distributional assumptions</a:t>
            </a:r>
            <a:endParaRPr sz="2200"/>
          </a:p>
        </p:txBody>
      </p:sp>
      <p:pic>
        <p:nvPicPr>
          <p:cNvPr id="293" name="Google Shape;293;p16" descr="一張含有 行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1532" y="2667537"/>
            <a:ext cx="5150277" cy="334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6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6"/>
          <p:cNvSpPr txBox="1">
            <a:spLocks noGrp="1"/>
          </p:cNvSpPr>
          <p:nvPr>
            <p:ph type="ftr" idx="11"/>
          </p:nvPr>
        </p:nvSpPr>
        <p:spPr>
          <a:xfrm>
            <a:off x="4038600" y="6492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sldNum" idx="12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/>
              <a:t>Statistical Method-</a:t>
            </a:r>
            <a:br>
              <a:rPr lang="en-US"/>
            </a:br>
            <a:r>
              <a:rPr lang="en-US"/>
              <a:t> Hypothesis Testing</a:t>
            </a:r>
            <a:endParaRPr/>
          </a:p>
        </p:txBody>
      </p:sp>
      <p:pic>
        <p:nvPicPr>
          <p:cNvPr id="305" name="Google Shape;305;p17" descr="Hypothesis Testing. Hypothesis Testing | by Gajendra | Medium"/>
          <p:cNvPicPr preferRelativeResize="0"/>
          <p:nvPr/>
        </p:nvPicPr>
        <p:blipFill rotWithShape="1">
          <a:blip r:embed="rId3">
            <a:alphaModFix/>
          </a:blip>
          <a:srcRect l="16205" r="17120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 extrusionOk="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06" name="Google Shape;306;p17"/>
          <p:cNvSpPr txBox="1">
            <a:spLocks noGrp="1"/>
          </p:cNvSpPr>
          <p:nvPr>
            <p:ph type="body" idx="1"/>
          </p:nvPr>
        </p:nvSpPr>
        <p:spPr>
          <a:xfrm>
            <a:off x="6800978" y="1851201"/>
            <a:ext cx="5215762" cy="450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i="0">
                <a:latin typeface="Arial"/>
                <a:ea typeface="Arial"/>
                <a:cs typeface="Arial"/>
                <a:sym typeface="Arial"/>
              </a:rPr>
              <a:t>Sign Test</a:t>
            </a:r>
            <a:endParaRPr sz="1800" b="0" i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Uses signs of sample differences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Null Hypothesis (H0): The proportion of  differences between the two conditions is 0.5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Alternative Hypothesis (H1): The proportion of  differences between the two conditions is not equal </a:t>
            </a:r>
            <a:r>
              <a:rPr lang="en-US" sz="1800" b="0" i="0"/>
              <a:t>to </a:t>
            </a:r>
            <a:r>
              <a:rPr lang="en-US" sz="1800"/>
              <a:t>0.5</a:t>
            </a: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i="0">
                <a:latin typeface="Arial"/>
                <a:ea typeface="Arial"/>
                <a:cs typeface="Arial"/>
                <a:sym typeface="Arial"/>
              </a:rPr>
              <a:t>Wilcoxon Rank Sum Test</a:t>
            </a:r>
            <a:endParaRPr sz="1800" b="0" i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Compares medians of two independent samples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Null Hypothesis (H0): The distributions of the two conditions are the same.</a:t>
            </a:r>
            <a:endParaRPr sz="1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Alternative Hypothesis (H1): The distributions of the two conditions are different.</a:t>
            </a:r>
            <a:endParaRPr sz="18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sp>
        <p:nvSpPr>
          <p:cNvPr id="307" name="Google Shape;307;p17"/>
          <p:cNvSpPr txBox="1">
            <a:spLocks noGrp="1"/>
          </p:cNvSpPr>
          <p:nvPr>
            <p:ph type="ftr" idx="11"/>
          </p:nvPr>
        </p:nvSpPr>
        <p:spPr>
          <a:xfrm>
            <a:off x="-597818" y="6486523"/>
            <a:ext cx="7633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Hypothesis Testing.webp" by Nishant9695 on Wikimedia Commons is licensed under CC BY-SA 4.0 (https://commons.wikimedia.org/wiki/File:Hypothesis_Testing.webp)</a:t>
            </a:r>
            <a:endParaRPr sz="900"/>
          </a:p>
        </p:txBody>
      </p:sp>
      <p:sp>
        <p:nvSpPr>
          <p:cNvPr id="308" name="Google Shape;30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en-US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</a:t>
            </a:r>
            <a:r>
              <a:rPr lang="en-US" sz="6600"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-value ranges</a:t>
            </a:r>
            <a:endParaRPr sz="6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3807702" y="1733454"/>
            <a:ext cx="4572000" cy="18288"/>
          </a:xfrm>
          <a:custGeom>
            <a:avLst/>
            <a:gdLst/>
            <a:ahLst/>
            <a:cxnLst/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6" name="Google Shape;316;p18"/>
          <p:cNvGraphicFramePr/>
          <p:nvPr/>
        </p:nvGraphicFramePr>
        <p:xfrm>
          <a:off x="1166696" y="263347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{6233FEF2-79F9-4073-96B9-038A20EDC797}</a:tableStyleId>
              </a:tblPr>
              <a:tblGrid>
                <a:gridCol w="343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Significance Level (α)</a:t>
                      </a: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p-value Range (Significant Result)</a:t>
                      </a: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Interpretation</a:t>
                      </a:r>
                      <a:endParaRPr sz="2400"/>
                    </a:p>
                  </a:txBody>
                  <a:tcPr marL="125425" marR="125425" marT="62700" marB="6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0.001</a:t>
                      </a: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 &lt; 0.001</a:t>
                      </a: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Extremely Significant</a:t>
                      </a:r>
                      <a:endParaRPr sz="2400"/>
                    </a:p>
                  </a:txBody>
                  <a:tcPr marL="125425" marR="125425" marT="62700" marB="6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0.01</a:t>
                      </a: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0.001 &lt;= p &lt; 0.01 </a:t>
                      </a: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Highly Significant</a:t>
                      </a:r>
                      <a:endParaRPr sz="2400"/>
                    </a:p>
                  </a:txBody>
                  <a:tcPr marL="125425" marR="125425" marT="62700" marB="6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0.05 </a:t>
                      </a: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0.01 &lt;= p &lt; 0.05</a:t>
                      </a: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Significant </a:t>
                      </a:r>
                      <a:endParaRPr sz="2400"/>
                    </a:p>
                  </a:txBody>
                  <a:tcPr marL="125425" marR="125425" marT="62700" marB="6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0.10 </a:t>
                      </a: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0.05 &lt;= p &lt; 0.10</a:t>
                      </a: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Weak Significant</a:t>
                      </a:r>
                      <a:endParaRPr sz="2400"/>
                    </a:p>
                  </a:txBody>
                  <a:tcPr marL="125425" marR="125425" marT="62700" marB="6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 &gt;= 0.10 </a:t>
                      </a: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5425" marR="125425" marT="62700" marB="6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Not Significant</a:t>
                      </a:r>
                      <a:endParaRPr sz="2400"/>
                    </a:p>
                  </a:txBody>
                  <a:tcPr marL="125425" marR="125425" marT="62700" marB="6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" name="Google Shape;31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9"/>
          <p:cNvSpPr/>
          <p:nvPr/>
        </p:nvSpPr>
        <p:spPr>
          <a:xfrm>
            <a:off x="554416" y="4107624"/>
            <a:ext cx="11167447" cy="208931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EDED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5C5C5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9"/>
          <p:cNvSpPr txBox="1"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200"/>
              <a:t>Using R for Data Analysis and Hypothesis Testing</a:t>
            </a:r>
            <a:endParaRPr sz="3200"/>
          </a:p>
        </p:txBody>
      </p:sp>
      <p:pic>
        <p:nvPicPr>
          <p:cNvPr id="326" name="Google Shape;3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783" y="684559"/>
            <a:ext cx="5486400" cy="283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9" descr="Install R and Rstudio: why R rocks 💻 🔥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8887" y="1132662"/>
            <a:ext cx="5522976" cy="193304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9"/>
          <p:cNvSpPr/>
          <p:nvPr/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/>
          <p:nvPr/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 txBox="1">
            <a:spLocks noGrp="1"/>
          </p:cNvSpPr>
          <p:nvPr>
            <p:ph type="body" idx="1"/>
          </p:nvPr>
        </p:nvSpPr>
        <p:spPr>
          <a:xfrm>
            <a:off x="5250106" y="4329321"/>
            <a:ext cx="6106742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Open-source and free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Rich statistical analysis libraries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Powerful data visualization</a:t>
            </a:r>
            <a:endParaRPr sz="1800"/>
          </a:p>
        </p:txBody>
      </p:sp>
      <p:sp>
        <p:nvSpPr>
          <p:cNvPr id="331" name="Google Shape;33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3049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" descr="Work stress: definition, types, causes and consequences for health"/>
          <p:cNvPicPr preferRelativeResize="0"/>
          <p:nvPr/>
        </p:nvPicPr>
        <p:blipFill rotWithShape="1">
          <a:blip r:embed="rId3">
            <a:alphaModFix/>
          </a:blip>
          <a:srcRect r="243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Problem Statement</a:t>
            </a:r>
            <a:endParaRPr sz="4000"/>
          </a:p>
        </p:txBody>
      </p:sp>
      <p:sp>
        <p:nvSpPr>
          <p:cNvPr id="106" name="Google Shape;106;p2"/>
          <p:cNvSpPr txBox="1"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0" i="0" u="none" strike="noStrike">
                <a:latin typeface="Arial"/>
                <a:ea typeface="Arial"/>
                <a:cs typeface="Arial"/>
                <a:sym typeface="Arial"/>
              </a:rPr>
              <a:t>Modern living brings </a:t>
            </a:r>
            <a:r>
              <a:rPr lang="en-US" sz="2000" b="1" i="0" u="none" strike="noStrike">
                <a:latin typeface="Arial"/>
                <a:ea typeface="Arial"/>
                <a:cs typeface="Arial"/>
                <a:sym typeface="Arial"/>
              </a:rPr>
              <a:t>stress</a:t>
            </a:r>
            <a:r>
              <a:rPr lang="en-US" sz="2000" b="0" i="0" u="none" strike="noStrike">
                <a:latin typeface="Arial"/>
                <a:ea typeface="Arial"/>
                <a:cs typeface="Arial"/>
                <a:sym typeface="Arial"/>
              </a:rPr>
              <a:t> that increases mental issues</a:t>
            </a:r>
            <a:r>
              <a:rPr lang="en-US" sz="2000" b="0" i="0">
                <a:latin typeface="Arial"/>
                <a:ea typeface="Arial"/>
                <a:cs typeface="Arial"/>
                <a:sym typeface="Arial"/>
              </a:rPr>
              <a:t>​</a:t>
            </a:r>
            <a:endParaRPr sz="2000" b="0" i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0" i="0" u="none" strike="noStrike">
                <a:latin typeface="Arial"/>
                <a:ea typeface="Arial"/>
                <a:cs typeface="Arial"/>
                <a:sym typeface="Arial"/>
              </a:rPr>
              <a:t>Current stress measurement relies 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>
                <a:latin typeface="Arial"/>
                <a:ea typeface="Arial"/>
                <a:cs typeface="Arial"/>
                <a:sym typeface="Arial"/>
              </a:rPr>
              <a:t>mainly on </a:t>
            </a:r>
            <a:r>
              <a:rPr lang="en-US" sz="2000" b="1" i="0" u="none" strike="noStrike">
                <a:latin typeface="Arial"/>
                <a:ea typeface="Arial"/>
                <a:cs typeface="Arial"/>
                <a:sym typeface="Arial"/>
              </a:rPr>
              <a:t>subjective questionnaires</a:t>
            </a:r>
            <a:r>
              <a:rPr lang="en-US" sz="2000" b="1" i="0"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 </a:t>
            </a:r>
            <a:endParaRPr sz="2000" b="1" i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Other 	</a:t>
            </a:r>
            <a:r>
              <a:rPr lang="en-US" sz="2000" b="0" i="0">
                <a:latin typeface="Arial"/>
                <a:ea typeface="Arial"/>
                <a:cs typeface="Arial"/>
                <a:sym typeface="Arial"/>
              </a:rPr>
              <a:t>monitoring methods requiring specialized equipment</a:t>
            </a:r>
            <a:endParaRPr sz="2000" b="0" i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000" b="0" i="0">
                <a:latin typeface="Arial"/>
                <a:ea typeface="Arial"/>
                <a:cs typeface="Arial"/>
                <a:sym typeface="Arial"/>
              </a:rPr>
              <a:t>eed for a </a:t>
            </a:r>
            <a:r>
              <a:rPr lang="en-US" sz="2000" b="1" i="0" u="sng">
                <a:latin typeface="Arial"/>
                <a:ea typeface="Arial"/>
                <a:cs typeface="Arial"/>
                <a:sym typeface="Arial"/>
              </a:rPr>
              <a:t>convenient</a:t>
            </a:r>
            <a:r>
              <a:rPr lang="en-US" sz="2000" b="0" i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000" b="1" i="0" u="sng">
                <a:latin typeface="Arial"/>
                <a:ea typeface="Arial"/>
                <a:cs typeface="Arial"/>
                <a:sym typeface="Arial"/>
              </a:rPr>
              <a:t>objective approach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lang="en-US" sz="2000"/>
            </a:br>
            <a:endParaRPr sz="2000"/>
          </a:p>
        </p:txBody>
      </p:sp>
      <p:sp>
        <p:nvSpPr>
          <p:cNvPr id="107" name="Google Shape;10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0"/>
          <p:cNvSpPr txBox="1"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 sz="4100"/>
              <a:t>Result</a:t>
            </a:r>
            <a:br>
              <a:rPr lang="en-US" sz="4100"/>
            </a:br>
            <a:r>
              <a:rPr lang="en-US" sz="4100"/>
              <a:t>(HRV on different difficulty levels)</a:t>
            </a:r>
            <a:endParaRPr sz="4100"/>
          </a:p>
        </p:txBody>
      </p:sp>
      <p:sp>
        <p:nvSpPr>
          <p:cNvPr id="339" name="Google Shape;339;p20"/>
          <p:cNvSpPr/>
          <p:nvPr/>
        </p:nvSpPr>
        <p:spPr>
          <a:xfrm rot="5400000">
            <a:off x="3566159" y="1225296"/>
            <a:ext cx="1554480" cy="18288"/>
          </a:xfrm>
          <a:custGeom>
            <a:avLst/>
            <a:gdLst/>
            <a:ahLst/>
            <a:cxnLst/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0"/>
          <p:cNvSpPr txBox="1">
            <a:spLocks noGrp="1"/>
          </p:cNvSpPr>
          <p:nvPr>
            <p:ph type="body" idx="1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b="1" i="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/>
              <a:t>Could't find any difference based on p value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  <p:graphicFrame>
        <p:nvGraphicFramePr>
          <p:cNvPr id="341" name="Google Shape;341;p20"/>
          <p:cNvGraphicFramePr/>
          <p:nvPr/>
        </p:nvGraphicFramePr>
        <p:xfrm>
          <a:off x="1201831" y="305318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{2144ACDC-0855-4418-9D56-19EBF21923F7}</a:tableStyleId>
              </a:tblPr>
              <a:tblGrid>
                <a:gridCol w="26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20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300"/>
                    </a:p>
                  </a:txBody>
                  <a:tcPr marL="168475" marR="168475" marT="84250" marB="842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300"/>
                        <a:buFont typeface="Arial"/>
                        <a:buNone/>
                      </a:pPr>
                      <a:r>
                        <a:rPr lang="en-US" sz="3300"/>
                        <a:t> Sign Test</a:t>
                      </a:r>
                      <a:endParaRPr sz="33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300"/>
                    </a:p>
                  </a:txBody>
                  <a:tcPr marL="168475" marR="168475" marT="84250" marB="842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Arial"/>
                        <a:buNone/>
                      </a:pPr>
                      <a:r>
                        <a:rPr lang="en-US" sz="33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Wilcoxon signed rank test</a:t>
                      </a:r>
                      <a:endParaRPr sz="33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300"/>
                    </a:p>
                  </a:txBody>
                  <a:tcPr marL="168475" marR="168475" marT="84250" marB="842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300"/>
                        <a:buFont typeface="Arial"/>
                        <a:buNone/>
                      </a:pPr>
                      <a:r>
                        <a:rPr lang="en-US" sz="3300"/>
                        <a:t>P value</a:t>
                      </a:r>
                      <a:endParaRPr sz="3300"/>
                    </a:p>
                  </a:txBody>
                  <a:tcPr marL="168475" marR="168475" marT="84250" marB="842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1</a:t>
                      </a:r>
                      <a:endParaRPr sz="3300"/>
                    </a:p>
                  </a:txBody>
                  <a:tcPr marL="168475" marR="168475" marT="84250" marB="842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0.1707</a:t>
                      </a:r>
                      <a:endParaRPr sz="3300"/>
                    </a:p>
                  </a:txBody>
                  <a:tcPr marL="168475" marR="168475" marT="84250" marB="842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2" name="Google Shape;34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 txBox="1"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>
                <a:latin typeface="Arial"/>
                <a:ea typeface="Arial"/>
                <a:cs typeface="Arial"/>
                <a:sym typeface="Arial"/>
              </a:rPr>
              <a:t>Lack of Significant </a:t>
            </a:r>
            <a:r>
              <a:rPr lang="en-US" sz="4000">
                <a:latin typeface="Arial"/>
                <a:ea typeface="Arial"/>
                <a:cs typeface="Arial"/>
                <a:sym typeface="Arial"/>
              </a:rPr>
              <a:t>HRV </a:t>
            </a:r>
            <a:r>
              <a:rPr lang="en-US" sz="4000" b="0" i="0">
                <a:latin typeface="Arial"/>
                <a:ea typeface="Arial"/>
                <a:cs typeface="Arial"/>
                <a:sym typeface="Arial"/>
              </a:rPr>
              <a:t>Changes</a:t>
            </a:r>
            <a:endParaRPr sz="4000"/>
          </a:p>
        </p:txBody>
      </p:sp>
      <p:pic>
        <p:nvPicPr>
          <p:cNvPr id="350" name="Google Shape;350;p21" descr="一張含有 模糊, 鮮豔, 綠色, 光線 的圖片&#10;&#10;自動產生的描述"/>
          <p:cNvPicPr preferRelativeResize="0"/>
          <p:nvPr/>
        </p:nvPicPr>
        <p:blipFill rotWithShape="1">
          <a:blip r:embed="rId3">
            <a:alphaModFix/>
          </a:blip>
          <a:srcRect l="35283" r="16123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1"/>
          <p:cNvGrpSpPr/>
          <p:nvPr/>
        </p:nvGrpSpPr>
        <p:grpSpPr>
          <a:xfrm>
            <a:off x="836680" y="2561833"/>
            <a:ext cx="6002110" cy="3415501"/>
            <a:chOff x="0" y="156766"/>
            <a:chExt cx="6002110" cy="3415501"/>
          </a:xfrm>
        </p:grpSpPr>
        <p:sp>
          <p:nvSpPr>
            <p:cNvPr id="352" name="Google Shape;352;p21"/>
            <p:cNvSpPr/>
            <p:nvPr/>
          </p:nvSpPr>
          <p:spPr>
            <a:xfrm>
              <a:off x="0" y="156766"/>
              <a:ext cx="6002110" cy="540540"/>
            </a:xfrm>
            <a:prstGeom prst="roundRect">
              <a:avLst>
                <a:gd name="adj" fmla="val 16667"/>
              </a:avLst>
            </a:prstGeom>
            <a:solidFill>
              <a:srgbClr val="A02891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 txBox="1"/>
            <p:nvPr/>
          </p:nvSpPr>
          <p:spPr>
            <a:xfrm>
              <a:off x="26387" y="183153"/>
              <a:ext cx="5949336" cy="487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Possible reasons</a:t>
              </a: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0" y="760666"/>
              <a:ext cx="6002110" cy="540540"/>
            </a:xfrm>
            <a:prstGeom prst="roundRect">
              <a:avLst>
                <a:gd name="adj" fmla="val 16667"/>
              </a:avLst>
            </a:prstGeom>
            <a:solidFill>
              <a:srgbClr val="2B6FA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1"/>
            <p:cNvSpPr txBox="1"/>
            <p:nvPr/>
          </p:nvSpPr>
          <p:spPr>
            <a:xfrm>
              <a:off x="26387" y="787053"/>
              <a:ext cx="5949336" cy="487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Game Difficulty Level</a:t>
              </a: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0" y="1301207"/>
              <a:ext cx="6002110" cy="888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 txBox="1"/>
            <p:nvPr/>
          </p:nvSpPr>
          <p:spPr>
            <a:xfrm>
              <a:off x="0" y="1301207"/>
              <a:ext cx="6002110" cy="888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50" tIns="27925" rIns="156450" bIns="27925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•"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Difficulty level 10 may not have been challenging enough</a:t>
              </a: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4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•"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Frequent gamers might not experience significant stress</a:t>
              </a: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4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•"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Insufficient sympathetic activation and reduction in HRV</a:t>
              </a: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0" y="2189237"/>
              <a:ext cx="6002110" cy="540540"/>
            </a:xfrm>
            <a:prstGeom prst="roundRect">
              <a:avLst>
                <a:gd name="adj" fmla="val 16667"/>
              </a:avLst>
            </a:prstGeom>
            <a:solidFill>
              <a:srgbClr val="4CA62C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 txBox="1"/>
            <p:nvPr/>
          </p:nvSpPr>
          <p:spPr>
            <a:xfrm>
              <a:off x="26387" y="2215624"/>
              <a:ext cx="5949336" cy="487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Heart Rate Monitoring Device Placement</a:t>
              </a: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0" y="2729777"/>
              <a:ext cx="6002110" cy="842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 txBox="1"/>
            <p:nvPr/>
          </p:nvSpPr>
          <p:spPr>
            <a:xfrm>
              <a:off x="0" y="2729777"/>
              <a:ext cx="6002110" cy="842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50" tIns="27925" rIns="156450" bIns="27925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•"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Device worn on dominant hand used for game control</a:t>
              </a: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4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•"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Hand movements could introduce measurement errors/artifacts</a:t>
              </a: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2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Play"/>
              <a:buNone/>
            </a:pPr>
            <a:r>
              <a:rPr lang="en-US" sz="3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Result(Pupil size on different levels)</a:t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2"/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Couldn't find any difference based on p value</a:t>
            </a:r>
            <a:endParaRPr/>
          </a:p>
          <a:p>
            <a:pPr marL="0" marR="0" lvl="0" indent="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2" name="Google Shape;372;p22"/>
          <p:cNvGraphicFramePr/>
          <p:nvPr/>
        </p:nvGraphicFramePr>
        <p:xfrm>
          <a:off x="5418613" y="171602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{2144ACDC-0855-4418-9D56-19EBF21923F7}</a:tableStyleId>
              </a:tblPr>
              <a:tblGrid>
                <a:gridCol w="15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5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300"/>
                    </a:p>
                  </a:txBody>
                  <a:tcPr marL="167650" marR="167650" marT="83825" marB="838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 Sign Test</a:t>
                      </a:r>
                      <a:endParaRPr sz="3300"/>
                    </a:p>
                  </a:txBody>
                  <a:tcPr marL="167650" marR="167650" marT="83825" marB="838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Wilcoxon signed rank test</a:t>
                      </a:r>
                      <a:endParaRPr sz="33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300"/>
                    </a:p>
                  </a:txBody>
                  <a:tcPr marL="167650" marR="167650" marT="83825" marB="838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P value</a:t>
                      </a:r>
                      <a:endParaRPr sz="3300"/>
                    </a:p>
                  </a:txBody>
                  <a:tcPr marL="167650" marR="167650" marT="83825" marB="838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3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3300"/>
                    </a:p>
                  </a:txBody>
                  <a:tcPr marL="167650" marR="167650" marT="83825" marB="838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0.4375</a:t>
                      </a:r>
                      <a:endParaRPr sz="3300"/>
                    </a:p>
                  </a:txBody>
                  <a:tcPr marL="167650" marR="167650" marT="83825" marB="838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3" name="Google Shape;37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3"/>
          <p:cNvSpPr/>
          <p:nvPr/>
        </p:nvSpPr>
        <p:spPr>
          <a:xfrm>
            <a:off x="3049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23" descr="Letters magnified through eyeglasses"/>
          <p:cNvPicPr preferRelativeResize="0"/>
          <p:nvPr/>
        </p:nvPicPr>
        <p:blipFill rotWithShape="1">
          <a:blip r:embed="rId3">
            <a:alphaModFix/>
          </a:blip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3"/>
          <p:cNvSpPr/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lang="en-US" sz="3100" b="0" i="0">
                <a:latin typeface="Arial"/>
                <a:ea typeface="Arial"/>
                <a:cs typeface="Arial"/>
                <a:sym typeface="Arial"/>
              </a:rPr>
              <a:t>Lack of Significant Pupil Size Changes</a:t>
            </a:r>
            <a:br>
              <a:rPr lang="en-US" sz="3100" b="0" i="0">
                <a:latin typeface="Arial"/>
                <a:ea typeface="Arial"/>
                <a:cs typeface="Arial"/>
                <a:sym typeface="Arial"/>
              </a:rPr>
            </a:br>
            <a:br>
              <a:rPr lang="en-US" sz="3100" b="0" i="0">
                <a:latin typeface="Arial"/>
                <a:ea typeface="Arial"/>
                <a:cs typeface="Arial"/>
                <a:sym typeface="Arial"/>
              </a:rPr>
            </a:br>
            <a:endParaRPr sz="3100"/>
          </a:p>
        </p:txBody>
      </p:sp>
      <p:sp>
        <p:nvSpPr>
          <p:cNvPr id="383" name="Google Shape;383;p23"/>
          <p:cNvSpPr txBox="1"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Task Difficulty Level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Highest level (Level 10) may not have been challenging enough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Cognitive load needs to reach a certain intensity threshold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Level 10 difficulty did not elicit noticeable pupil dilation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Participants Wearing Glasses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Required to remove glasses temporarily for eye imaging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They saw the screen is blurry maybe would affect pupil size</a:t>
            </a:r>
            <a:endParaRPr/>
          </a:p>
        </p:txBody>
      </p:sp>
      <p:sp>
        <p:nvSpPr>
          <p:cNvPr id="384" name="Google Shape;38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4"/>
          <p:cNvSpPr txBox="1"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0" i="0">
                <a:latin typeface="Arial"/>
                <a:ea typeface="Arial"/>
                <a:cs typeface="Arial"/>
                <a:sym typeface="Arial"/>
              </a:rPr>
              <a:t>Modifications to Experimental Procedure</a:t>
            </a:r>
            <a:br>
              <a:rPr lang="en-US" sz="2300" b="0" i="0">
                <a:latin typeface="Arial"/>
                <a:ea typeface="Arial"/>
                <a:cs typeface="Arial"/>
                <a:sym typeface="Arial"/>
              </a:rPr>
            </a:br>
            <a:br>
              <a:rPr lang="en-US" sz="2300" b="0" i="0">
                <a:latin typeface="Arial"/>
                <a:ea typeface="Arial"/>
                <a:cs typeface="Arial"/>
                <a:sym typeface="Arial"/>
              </a:rPr>
            </a:br>
            <a:endParaRPr sz="2300"/>
          </a:p>
        </p:txBody>
      </p:sp>
      <p:sp>
        <p:nvSpPr>
          <p:cNvPr id="392" name="Google Shape;392;p24"/>
          <p:cNvSpPr/>
          <p:nvPr/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24" descr="10 Easy Ways to Improve Team Efficiency And Productivity | HR Clou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" y="2224065"/>
            <a:ext cx="6702552" cy="350714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4"/>
          <p:cNvSpPr/>
          <p:nvPr/>
        </p:nvSpPr>
        <p:spPr>
          <a:xfrm>
            <a:off x="7543801" y="1721922"/>
            <a:ext cx="4218432" cy="45205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DEDED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7898703" y="1866637"/>
            <a:ext cx="3455097" cy="402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 b="0" i="0"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1100" b="1" i="0">
                <a:latin typeface="Arial"/>
                <a:ea typeface="Arial"/>
                <a:cs typeface="Arial"/>
                <a:sym typeface="Arial"/>
              </a:rPr>
              <a:t>Glasses Wearing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b="0" i="0">
                <a:latin typeface="Arial"/>
                <a:ea typeface="Arial"/>
                <a:cs typeface="Arial"/>
                <a:sym typeface="Arial"/>
              </a:rPr>
              <a:t>Participants permitted to wear glasses throughout experiment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b="0" i="0">
                <a:latin typeface="Arial"/>
                <a:ea typeface="Arial"/>
                <a:cs typeface="Arial"/>
                <a:sym typeface="Arial"/>
              </a:rPr>
              <a:t>Avoids fluctuations in pupil size from glasses removal/reapplication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b="0" i="0">
                <a:latin typeface="Arial"/>
                <a:ea typeface="Arial"/>
                <a:cs typeface="Arial"/>
                <a:sym typeface="Arial"/>
              </a:rPr>
              <a:t>Heart Rate Monitor Placement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sz="1100" b="1" i="0">
                <a:latin typeface="Arial"/>
                <a:ea typeface="Arial"/>
                <a:cs typeface="Arial"/>
                <a:sym typeface="Arial"/>
              </a:rPr>
              <a:t>Worn on non-dominant hand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b="0" i="0">
                <a:latin typeface="Arial"/>
                <a:ea typeface="Arial"/>
                <a:cs typeface="Arial"/>
                <a:sym typeface="Arial"/>
              </a:rPr>
              <a:t>Mitigates motion artifacts from computer operation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b="0" i="0">
                <a:latin typeface="Arial"/>
                <a:ea typeface="Arial"/>
                <a:cs typeface="Arial"/>
                <a:sym typeface="Arial"/>
              </a:rPr>
              <a:t>Increased Task Difficulty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 b="0" i="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1100" b="1" i="0">
                <a:latin typeface="Arial"/>
                <a:ea typeface="Arial"/>
                <a:cs typeface="Arial"/>
                <a:sym typeface="Arial"/>
              </a:rPr>
              <a:t>Tetris difficulty level increased from 10 to 15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b="0" i="0">
                <a:latin typeface="Arial"/>
                <a:ea typeface="Arial"/>
                <a:cs typeface="Arial"/>
                <a:sym typeface="Arial"/>
              </a:rPr>
              <a:t>Presents a more challenging task to elicit physiological responses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 b="0" i="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n-US" sz="1100" b="1" i="0">
                <a:latin typeface="Arial"/>
                <a:ea typeface="Arial"/>
                <a:cs typeface="Arial"/>
                <a:sym typeface="Arial"/>
              </a:rPr>
              <a:t>Additional Data Points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b="0" i="0"/>
              <a:t>Baseline readings</a:t>
            </a:r>
            <a:r>
              <a:rPr lang="en-US" sz="1100"/>
              <a:t> </a:t>
            </a:r>
            <a:r>
              <a:rPr lang="en-US" sz="1100" b="0" i="0"/>
              <a:t> </a:t>
            </a:r>
            <a:r>
              <a:rPr lang="en-US" sz="1100"/>
              <a:t>before start the experiment</a:t>
            </a:r>
            <a:endParaRPr sz="1100" b="0" i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 b="0" i="0">
                <a:latin typeface="Arial"/>
                <a:ea typeface="Arial"/>
                <a:cs typeface="Arial"/>
                <a:sym typeface="Arial"/>
              </a:rPr>
              <a:t>Intermediate readings between difficulty levels</a:t>
            </a:r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5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imes New Roman"/>
              <a:buNone/>
            </a:pPr>
            <a:r>
              <a:rPr lang="en-US" sz="5400">
                <a:latin typeface="Times New Roman"/>
                <a:ea typeface="Times New Roman"/>
                <a:cs typeface="Times New Roman"/>
                <a:sym typeface="Times New Roman"/>
              </a:rPr>
              <a:t>Second Experiment</a:t>
            </a:r>
            <a:endParaRPr sz="5400"/>
          </a:p>
        </p:txBody>
      </p:sp>
      <p:sp>
        <p:nvSpPr>
          <p:cNvPr id="404" name="Google Shape;404;p25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5"/>
          <p:cNvSpPr txBox="1"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17 subjects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Participants are allow wear their glasses (Not seriously reflective )</a:t>
            </a:r>
            <a:endParaRPr sz="22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Easy difficulty is set to Level 1 and Hard mode is set to Level 15</a:t>
            </a:r>
            <a:endParaRPr sz="2200"/>
          </a:p>
        </p:txBody>
      </p:sp>
      <p:pic>
        <p:nvPicPr>
          <p:cNvPr id="406" name="Google Shape;40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5660" y="640080"/>
            <a:ext cx="4280991" cy="55778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6"/>
          <p:cNvSpPr txBox="1"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Experiment  Procedure</a:t>
            </a:r>
            <a:endParaRPr sz="4000"/>
          </a:p>
        </p:txBody>
      </p:sp>
      <p:sp>
        <p:nvSpPr>
          <p:cNvPr id="415" name="Google Shape;415;p26"/>
          <p:cNvSpPr txBox="1">
            <a:spLocks noGrp="1"/>
          </p:cNvSpPr>
          <p:nvPr>
            <p:ph type="ftr" idx="11"/>
          </p:nvPr>
        </p:nvSpPr>
        <p:spPr>
          <a:xfrm rot="5400000">
            <a:off x="-1827302" y="200253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16" name="Google Shape;41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592" y="862014"/>
            <a:ext cx="11139778" cy="264569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6"/>
          <p:cNvSpPr txBox="1">
            <a:spLocks noGrp="1"/>
          </p:cNvSpPr>
          <p:nvPr>
            <p:ph type="body" idx="1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418" name="Google Shape;418;p26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F4861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6"/>
          <p:cNvSpPr/>
          <p:nvPr/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30980"/>
                </a:srgbClr>
              </a:gs>
              <a:gs pos="19000">
                <a:srgbClr val="000000">
                  <a:alpha val="30980"/>
                </a:srgbClr>
              </a:gs>
              <a:gs pos="99000">
                <a:schemeClr val="accent1"/>
              </a:gs>
              <a:gs pos="100000">
                <a:schemeClr val="accent1"/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6"/>
          <p:cNvSpPr txBox="1">
            <a:spLocks noGrp="1"/>
          </p:cNvSpPr>
          <p:nvPr>
            <p:ph type="sldNum" idx="12"/>
          </p:nvPr>
        </p:nvSpPr>
        <p:spPr>
          <a:xfrm>
            <a:off x="11704320" y="6451877"/>
            <a:ext cx="4480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FFFFFF"/>
                </a:solidFill>
              </a:rPr>
              <a:t>26</a:t>
            </a:fld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7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</a:pPr>
            <a:r>
              <a:rPr lang="en-US" sz="5000"/>
              <a:t>One Way ANOVA Test</a:t>
            </a:r>
            <a:endParaRPr sz="5000"/>
          </a:p>
        </p:txBody>
      </p:sp>
      <p:sp>
        <p:nvSpPr>
          <p:cNvPr id="427" name="Google Shape;427;p27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7"/>
          <p:cNvSpPr txBox="1"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Test for differences among three or more group means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 Determine if the means of the groups are significantly different</a:t>
            </a:r>
            <a:endParaRPr sz="2200"/>
          </a:p>
        </p:txBody>
      </p:sp>
      <p:pic>
        <p:nvPicPr>
          <p:cNvPr id="429" name="Google Shape;429;p27" descr="One-Way ANOVA - StatsTest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96" y="1055846"/>
            <a:ext cx="6903720" cy="474630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7"/>
          <p:cNvSpPr txBox="1">
            <a:spLocks noGrp="1"/>
          </p:cNvSpPr>
          <p:nvPr>
            <p:ph type="ftr" idx="11"/>
          </p:nvPr>
        </p:nvSpPr>
        <p:spPr>
          <a:xfrm>
            <a:off x="4945380" y="5875099"/>
            <a:ext cx="54787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Kent State University LibGuides. (n.d.). One-Way ANOVA - SPSS Tutorials.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1" name="Google Shape;43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8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8"/>
          <p:cNvSpPr/>
          <p:nvPr/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8"/>
          <p:cNvSpPr txBox="1"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</a:pPr>
            <a:r>
              <a:rPr lang="en-US" sz="5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One Way ANOVA Test Result</a:t>
            </a:r>
            <a:endParaRPr/>
          </a:p>
        </p:txBody>
      </p:sp>
      <p:sp>
        <p:nvSpPr>
          <p:cNvPr id="440" name="Google Shape;440;p28"/>
          <p:cNvSpPr txBox="1"/>
          <p:nvPr/>
        </p:nvSpPr>
        <p:spPr>
          <a:xfrm>
            <a:off x="8052496" y="4301656"/>
            <a:ext cx="2705619" cy="76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least one on group among them have significant difference</a:t>
            </a:r>
            <a:endParaRPr/>
          </a:p>
        </p:txBody>
      </p:sp>
      <p:graphicFrame>
        <p:nvGraphicFramePr>
          <p:cNvPr id="441" name="Google Shape;441;p28"/>
          <p:cNvGraphicFramePr/>
          <p:nvPr/>
        </p:nvGraphicFramePr>
        <p:xfrm>
          <a:off x="621675" y="209560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{2144ACDC-0855-4418-9D56-19EBF21923F7}</a:tableStyleId>
              </a:tblPr>
              <a:tblGrid>
                <a:gridCol w="202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3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Classes</a:t>
                      </a:r>
                      <a:endParaRPr sz="3200"/>
                    </a:p>
                  </a:txBody>
                  <a:tcPr marL="164400" marR="164400" marT="82200" marB="82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P-value</a:t>
                      </a:r>
                      <a:endParaRPr sz="3200"/>
                    </a:p>
                  </a:txBody>
                  <a:tcPr marL="164400" marR="164400" marT="82200" marB="82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HRV</a:t>
                      </a:r>
                      <a:endParaRPr sz="3200"/>
                    </a:p>
                  </a:txBody>
                  <a:tcPr marL="164400" marR="164400" marT="82200" marB="82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0.0000000008599193</a:t>
                      </a:r>
                      <a:endParaRPr sz="3200"/>
                    </a:p>
                  </a:txBody>
                  <a:tcPr marL="164400" marR="164400" marT="82200" marB="82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Pupil size</a:t>
                      </a:r>
                      <a:endParaRPr/>
                    </a:p>
                  </a:txBody>
                  <a:tcPr marL="164400" marR="164400" marT="82200" marB="82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0.000001180165</a:t>
                      </a:r>
                      <a:endParaRPr sz="3200"/>
                    </a:p>
                  </a:txBody>
                  <a:tcPr marL="164400" marR="164400" marT="82200" marB="82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2" name="Google Shape;44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9"/>
          <p:cNvSpPr/>
          <p:nvPr/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5877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53"/>
          <a:stretch/>
        </p:blipFill>
        <p:spPr>
          <a:xfrm>
            <a:off x="719138" y="639763"/>
            <a:ext cx="6416675" cy="280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9"/>
          <p:cNvPicPr preferRelativeResize="0"/>
          <p:nvPr/>
        </p:nvPicPr>
        <p:blipFill rotWithShape="1">
          <a:blip r:embed="rId4">
            <a:alphaModFix/>
          </a:blip>
          <a:srcRect t="1464" b="2830"/>
          <a:stretch/>
        </p:blipFill>
        <p:spPr>
          <a:xfrm>
            <a:off x="719138" y="3517900"/>
            <a:ext cx="6416675" cy="2697163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9"/>
          <p:cNvSpPr txBox="1"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lang="en-US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Distribution of each group</a:t>
            </a:r>
            <a:endParaRPr/>
          </a:p>
        </p:txBody>
      </p:sp>
      <p:sp>
        <p:nvSpPr>
          <p:cNvPr id="452" name="Google Shape;452;p29"/>
          <p:cNvSpPr txBox="1">
            <a:spLocks noGrp="1"/>
          </p:cNvSpPr>
          <p:nvPr>
            <p:ph type="sldNum" idx="12"/>
          </p:nvPr>
        </p:nvSpPr>
        <p:spPr>
          <a:xfrm>
            <a:off x="10680970" y="6356350"/>
            <a:ext cx="6728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29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sz="3800" b="0" i="0">
                <a:latin typeface="Arial"/>
                <a:ea typeface="Arial"/>
                <a:cs typeface="Arial"/>
                <a:sym typeface="Arial"/>
              </a:rPr>
              <a:t>Proposed Solution: Monitoring Pupil Size Variation on Smart Phone</a:t>
            </a:r>
            <a:endParaRPr sz="3800"/>
          </a:p>
        </p:txBody>
      </p:sp>
      <p:pic>
        <p:nvPicPr>
          <p:cNvPr id="115" name="Google Shape;115;p3" descr="一張含有 文字, 電子產品, 螢幕擷取畫面, 多媒體 的圖片"/>
          <p:cNvPicPr preferRelativeResize="0"/>
          <p:nvPr/>
        </p:nvPicPr>
        <p:blipFill rotWithShape="1">
          <a:blip r:embed="rId3">
            <a:alphaModFix/>
          </a:blip>
          <a:srcRect r="-1" b="3005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 extrusionOk="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5297762" y="2374947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b="1" i="0">
                <a:latin typeface="Arial"/>
                <a:ea typeface="Arial"/>
                <a:cs typeface="Arial"/>
                <a:sym typeface="Arial"/>
              </a:rPr>
              <a:t>Convenient</a:t>
            </a:r>
            <a:r>
              <a:rPr lang="en-US" sz="2200" b="0" i="0">
                <a:latin typeface="Arial"/>
                <a:ea typeface="Arial"/>
                <a:cs typeface="Arial"/>
                <a:sym typeface="Arial"/>
              </a:rPr>
              <a:t> - only requires a camera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 </a:t>
            </a:r>
            <a:endParaRPr sz="2200" b="0" i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b="1" i="0">
                <a:latin typeface="Arial"/>
                <a:ea typeface="Arial"/>
                <a:cs typeface="Arial"/>
                <a:sym typeface="Arial"/>
              </a:rPr>
              <a:t>Objective indicator </a:t>
            </a:r>
            <a:r>
              <a:rPr lang="en-US" sz="2200" b="0" i="0">
                <a:latin typeface="Arial"/>
                <a:ea typeface="Arial"/>
                <a:cs typeface="Arial"/>
                <a:sym typeface="Arial"/>
              </a:rPr>
              <a:t>- reflects changes in autonomic nervous system activity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b="1" i="0">
                <a:latin typeface="Arial"/>
                <a:ea typeface="Arial"/>
                <a:cs typeface="Arial"/>
                <a:sym typeface="Arial"/>
              </a:rPr>
              <a:t>Low-cost equipment </a:t>
            </a:r>
            <a:r>
              <a:rPr lang="en-US" sz="2200" b="0" i="0">
                <a:latin typeface="Arial"/>
                <a:ea typeface="Arial"/>
                <a:cs typeface="Arial"/>
                <a:sym typeface="Arial"/>
              </a:rPr>
              <a:t>- widely available webcams or smartphone cameras can be used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  <p:sp>
        <p:nvSpPr>
          <p:cNvPr id="118" name="Google Shape;11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"/>
          <p:cNvSpPr txBox="1"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200"/>
              <a:t>Post-Hoc tests</a:t>
            </a:r>
            <a:endParaRPr sz="3200"/>
          </a:p>
        </p:txBody>
      </p:sp>
      <p:cxnSp>
        <p:nvCxnSpPr>
          <p:cNvPr id="458" name="Google Shape;458;p30"/>
          <p:cNvCxnSpPr/>
          <p:nvPr/>
        </p:nvCxnSpPr>
        <p:spPr>
          <a:xfrm>
            <a:off x="865140" y="871146"/>
            <a:ext cx="736939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9" name="Google Shape;459;p30"/>
          <p:cNvSpPr txBox="1">
            <a:spLocks noGrp="1"/>
          </p:cNvSpPr>
          <p:nvPr>
            <p:ph type="body" idx="1"/>
          </p:nvPr>
        </p:nvSpPr>
        <p:spPr>
          <a:xfrm>
            <a:off x="762000" y="2551176"/>
            <a:ext cx="4085665" cy="3591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Identify which specific group pairs have significant difference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Use Sign &amp; Sign Rank Tests to compare each group</a:t>
            </a:r>
            <a:endParaRPr sz="2000"/>
          </a:p>
        </p:txBody>
      </p:sp>
      <p:pic>
        <p:nvPicPr>
          <p:cNvPr id="460" name="Google Shape;460;p30" descr="Arrows pointing right while one points left"/>
          <p:cNvPicPr preferRelativeResize="0"/>
          <p:nvPr/>
        </p:nvPicPr>
        <p:blipFill rotWithShape="1">
          <a:blip r:embed="rId3">
            <a:alphaModFix/>
          </a:blip>
          <a:srcRect l="25901" r="10434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1"/>
          <p:cNvSpPr/>
          <p:nvPr/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0F4861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1"/>
          <p:cNvSpPr/>
          <p:nvPr/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156082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1"/>
          <p:cNvSpPr/>
          <p:nvPr/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0">
                <a:srgbClr val="156082">
                  <a:alpha val="28627"/>
                </a:srgbClr>
              </a:gs>
              <a:gs pos="2000">
                <a:srgbClr val="156082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1"/>
          <p:cNvSpPr/>
          <p:nvPr/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156082">
                  <a:alpha val="10980"/>
                </a:srgbClr>
              </a:gs>
              <a:gs pos="100000">
                <a:srgbClr val="156082">
                  <a:alpha val="10980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1"/>
          <p:cNvSpPr/>
          <p:nvPr/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0">
                <a:srgbClr val="156082">
                  <a:alpha val="0"/>
                </a:srgbClr>
              </a:gs>
              <a:gs pos="39000">
                <a:srgbClr val="156082">
                  <a:alpha val="0"/>
                </a:srgbClr>
              </a:gs>
              <a:gs pos="100000">
                <a:srgbClr val="43AFE2">
                  <a:alpha val="14901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1"/>
          <p:cNvSpPr txBox="1"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n-US" sz="4000">
                <a:solidFill>
                  <a:srgbClr val="FFFFFF"/>
                </a:solidFill>
              </a:rPr>
              <a:t>Simplify Keyword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body" idx="1"/>
          </p:nvPr>
        </p:nvSpPr>
        <p:spPr>
          <a:xfrm>
            <a:off x="6503158" y="649480"/>
            <a:ext cx="4862447" cy="554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G1: Easy level (Normal state)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G2: Difficult level (Stress state)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 baseline measurement (R1) is taken before starting, and the two gaming conditions have a break (R2).</a:t>
            </a: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475" name="Google Shape;47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"/>
          <p:cNvSpPr txBox="1"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roid Sans Mono"/>
              <a:buNone/>
            </a:pPr>
            <a:r>
              <a:rPr lang="en-US" sz="3200" b="0" i="0" u="none" strike="noStrike" cap="none">
                <a:latin typeface="Droid Sans Mono"/>
                <a:ea typeface="Droid Sans Mono"/>
                <a:cs typeface="Droid Sans Mono"/>
                <a:sym typeface="Droid Sans Mono"/>
              </a:rPr>
              <a:t>Sign Test Results(HRV)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2"/>
          <p:cNvSpPr txBox="1">
            <a:spLocks noGrp="1"/>
          </p:cNvSpPr>
          <p:nvPr>
            <p:ph type="body" idx="1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HRV at level 15 has a significant relationship with others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R1 and level 1 has weak relationships(why?)</a:t>
            </a:r>
            <a:endParaRPr/>
          </a:p>
        </p:txBody>
      </p:sp>
      <p:pic>
        <p:nvPicPr>
          <p:cNvPr id="484" name="Google Shape;4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65" y="2545879"/>
            <a:ext cx="8041064" cy="42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</a:endParaRPr>
          </a:p>
        </p:txBody>
      </p:sp>
      <p:sp>
        <p:nvSpPr>
          <p:cNvPr id="486" name="Google Shape;48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62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32</a:t>
            </a:fld>
            <a:endParaRPr>
              <a:solidFill>
                <a:srgbClr val="7F7F7F"/>
              </a:solidFill>
            </a:endParaRPr>
          </a:p>
        </p:txBody>
      </p:sp>
      <p:graphicFrame>
        <p:nvGraphicFramePr>
          <p:cNvPr id="487" name="Google Shape;487;p32"/>
          <p:cNvGraphicFramePr/>
          <p:nvPr/>
        </p:nvGraphicFramePr>
        <p:xfrm>
          <a:off x="8380429" y="267613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{B35EDF93-7FE5-41B5-806B-E60663F5FCB0}</a:tableStyleId>
              </a:tblPr>
              <a:tblGrid>
                <a:gridCol w="170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cap="none">
                          <a:solidFill>
                            <a:schemeClr val="lt1"/>
                          </a:solidFill>
                        </a:rPr>
                        <a:t>Pair of Group</a:t>
                      </a:r>
                      <a:endParaRPr sz="1600" b="0" cap="none">
                        <a:solidFill>
                          <a:schemeClr val="lt1"/>
                        </a:solidFill>
                      </a:endParaRPr>
                    </a:p>
                  </a:txBody>
                  <a:tcPr marL="147225" marR="147225" marT="96025" marB="1472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cap="none">
                          <a:solidFill>
                            <a:schemeClr val="lt1"/>
                          </a:solidFill>
                        </a:rPr>
                        <a:t>P-value</a:t>
                      </a:r>
                      <a:endParaRPr sz="1600" b="0" cap="none">
                        <a:solidFill>
                          <a:schemeClr val="lt1"/>
                        </a:solidFill>
                      </a:endParaRPr>
                    </a:p>
                  </a:txBody>
                  <a:tcPr marL="147225" marR="147225" marT="96025" marB="1472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</a:rPr>
                        <a:t>R1 vs R2</a:t>
                      </a:r>
                      <a:endParaRPr sz="1400" cap="none">
                        <a:solidFill>
                          <a:schemeClr val="dk1"/>
                        </a:solidFill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</a:rPr>
                        <a:t>0.8479003906</a:t>
                      </a:r>
                      <a:endParaRPr sz="1400" cap="none">
                        <a:solidFill>
                          <a:schemeClr val="dk1"/>
                        </a:solidFill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</a:rPr>
                        <a:t>R1 vs Level1</a:t>
                      </a:r>
                      <a:endParaRPr sz="1400" cap="none">
                        <a:solidFill>
                          <a:schemeClr val="dk1"/>
                        </a:solidFill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</a:rPr>
                        <a:t>0.0425415039</a:t>
                      </a:r>
                      <a:endParaRPr sz="1400" cap="none">
                        <a:solidFill>
                          <a:schemeClr val="dk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</a:rPr>
                        <a:t>R1 vs Level15</a:t>
                      </a:r>
                      <a:endParaRPr sz="1400" cap="none">
                        <a:solidFill>
                          <a:schemeClr val="dk1"/>
                        </a:solidFill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0.0005493164</a:t>
                      </a:r>
                      <a:endParaRPr sz="1400" cap="non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</a:rPr>
                        <a:t>R2 vs Level1</a:t>
                      </a:r>
                      <a:endParaRPr sz="1400" cap="none">
                        <a:solidFill>
                          <a:schemeClr val="dk1"/>
                        </a:solidFill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</a:rPr>
                        <a:t>0.3591308594</a:t>
                      </a:r>
                      <a:endParaRPr sz="1400" cap="none">
                        <a:solidFill>
                          <a:schemeClr val="dk1"/>
                        </a:solidFill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</a:rPr>
                        <a:t>R2 vs Level15</a:t>
                      </a:r>
                      <a:endParaRPr sz="1400" cap="none">
                        <a:solidFill>
                          <a:schemeClr val="dk1"/>
                        </a:solidFill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0.0005493164</a:t>
                      </a:r>
                      <a:endParaRPr sz="1400" cap="non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</a:rPr>
                        <a:t>Level1 vs Level15</a:t>
                      </a:r>
                      <a:endParaRPr sz="1400" cap="none">
                        <a:solidFill>
                          <a:schemeClr val="dk1"/>
                        </a:solidFill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cap="non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0.0005493164</a:t>
                      </a:r>
                      <a:endParaRPr sz="1400" cap="non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47225" marR="147225" marT="96025" marB="1472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 txBox="1"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200" b="0" i="0"/>
              <a:t>Wilcoxon rank sum test Result(HRV)</a:t>
            </a:r>
            <a:endParaRPr sz="3200"/>
          </a:p>
        </p:txBody>
      </p:sp>
      <p:sp>
        <p:nvSpPr>
          <p:cNvPr id="494" name="Google Shape;494;p33"/>
          <p:cNvSpPr txBox="1">
            <a:spLocks noGrp="1"/>
          </p:cNvSpPr>
          <p:nvPr>
            <p:ph type="body" idx="1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HRV at level 15 has a significant relationship with others</a:t>
            </a:r>
            <a:endParaRPr/>
          </a:p>
        </p:txBody>
      </p:sp>
      <p:pic>
        <p:nvPicPr>
          <p:cNvPr id="495" name="Google Shape;49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05" y="2545879"/>
            <a:ext cx="8203117" cy="430663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62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33</a:t>
            </a:fld>
            <a:endParaRPr>
              <a:solidFill>
                <a:srgbClr val="7F7F7F"/>
              </a:solidFill>
            </a:endParaRPr>
          </a:p>
        </p:txBody>
      </p:sp>
      <p:graphicFrame>
        <p:nvGraphicFramePr>
          <p:cNvPr id="498" name="Google Shape;498;p33"/>
          <p:cNvGraphicFramePr/>
          <p:nvPr/>
        </p:nvGraphicFramePr>
        <p:xfrm>
          <a:off x="8610600" y="2746125"/>
          <a:ext cx="3000000" cy="3000000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4705"/>
                  </a:srgbClr>
                </a:solidFill>
                <a:tableStyleId>{4982B651-556A-4792-B7D6-2875F9ED8E7A}</a:tableStyleId>
              </a:tblPr>
              <a:tblGrid>
                <a:gridCol w="168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9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cap="none">
                          <a:solidFill>
                            <a:schemeClr val="lt1"/>
                          </a:solidFill>
                        </a:rPr>
                        <a:t>Pair of Group</a:t>
                      </a:r>
                      <a:endParaRPr sz="1500" b="0" cap="none">
                        <a:solidFill>
                          <a:schemeClr val="lt1"/>
                        </a:solidFill>
                      </a:endParaRPr>
                    </a:p>
                  </a:txBody>
                  <a:tcPr marL="256825" marR="154100" marT="99700" marB="154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cap="none">
                          <a:solidFill>
                            <a:schemeClr val="lt1"/>
                          </a:solidFill>
                        </a:rPr>
                        <a:t>P-value</a:t>
                      </a:r>
                      <a:endParaRPr sz="1500" b="0" cap="none">
                        <a:solidFill>
                          <a:schemeClr val="lt1"/>
                        </a:solidFill>
                      </a:endParaRPr>
                    </a:p>
                  </a:txBody>
                  <a:tcPr marL="256825" marR="154100" marT="99700" marB="154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</a:rPr>
                        <a:t>R1 vs R2</a:t>
                      </a:r>
                      <a:endParaRPr sz="1300" cap="none">
                        <a:solidFill>
                          <a:schemeClr val="dk1"/>
                        </a:solidFill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</a:rPr>
                        <a:t>0.324942692</a:t>
                      </a:r>
                      <a:endParaRPr sz="1300" cap="none">
                        <a:solidFill>
                          <a:schemeClr val="dk1"/>
                        </a:solidFill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</a:rPr>
                        <a:t>R1 vs Level1</a:t>
                      </a:r>
                      <a:endParaRPr sz="1300" cap="none">
                        <a:solidFill>
                          <a:schemeClr val="dk1"/>
                        </a:solidFill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</a:rPr>
                        <a:t>0.214075225</a:t>
                      </a:r>
                      <a:endParaRPr sz="1300" cap="none">
                        <a:solidFill>
                          <a:schemeClr val="dk1"/>
                        </a:solidFill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</a:rPr>
                        <a:t>R1 vs Level15</a:t>
                      </a:r>
                      <a:endParaRPr sz="1300" cap="none">
                        <a:solidFill>
                          <a:schemeClr val="dk1"/>
                        </a:solidFill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0.002080901</a:t>
                      </a:r>
                      <a:endParaRPr sz="1300" cap="non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</a:rPr>
                        <a:t>R2 vs Level1</a:t>
                      </a:r>
                      <a:endParaRPr sz="1300" cap="none">
                        <a:solidFill>
                          <a:schemeClr val="dk1"/>
                        </a:solidFill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</a:rPr>
                        <a:t>0.653205736</a:t>
                      </a:r>
                      <a:endParaRPr sz="1300" cap="none">
                        <a:solidFill>
                          <a:schemeClr val="dk1"/>
                        </a:solidFill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</a:rPr>
                        <a:t>R2 vs Level15</a:t>
                      </a:r>
                      <a:endParaRPr sz="1300" cap="none">
                        <a:solidFill>
                          <a:schemeClr val="dk1"/>
                        </a:solidFill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0.036539389</a:t>
                      </a:r>
                      <a:endParaRPr sz="1300" cap="non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</a:rPr>
                        <a:t>Level1 vs Level15</a:t>
                      </a:r>
                      <a:endParaRPr sz="1300" cap="none">
                        <a:solidFill>
                          <a:schemeClr val="dk1"/>
                        </a:solidFill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cap="none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</a:rPr>
                        <a:t>0.066852941</a:t>
                      </a:r>
                      <a:endParaRPr sz="1300" cap="none">
                        <a:solidFill>
                          <a:schemeClr val="dk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256825" marR="154100" marT="99700" marB="154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/>
              <a:t>Experimental Findings (HRV)</a:t>
            </a:r>
            <a:endParaRPr sz="5400"/>
          </a:p>
        </p:txBody>
      </p:sp>
      <p:sp>
        <p:nvSpPr>
          <p:cNvPr id="505" name="Google Shape;505;p34"/>
          <p:cNvSpPr/>
          <p:nvPr/>
        </p:nvSpPr>
        <p:spPr>
          <a:xfrm>
            <a:off x="838200" y="186531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34"/>
          <p:cNvGrpSpPr/>
          <p:nvPr/>
        </p:nvGrpSpPr>
        <p:grpSpPr>
          <a:xfrm>
            <a:off x="2181000" y="2402524"/>
            <a:ext cx="7830000" cy="3600001"/>
            <a:chOff x="1342800" y="174437"/>
            <a:chExt cx="7830000" cy="3600001"/>
          </a:xfrm>
        </p:grpSpPr>
        <p:sp>
          <p:nvSpPr>
            <p:cNvPr id="507" name="Google Shape;507;p34"/>
            <p:cNvSpPr/>
            <p:nvPr/>
          </p:nvSpPr>
          <p:spPr>
            <a:xfrm>
              <a:off x="2044800" y="174437"/>
              <a:ext cx="2196000" cy="2196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2512800" y="642437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1342800" y="3054438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 txBox="1"/>
            <p:nvPr/>
          </p:nvSpPr>
          <p:spPr>
            <a:xfrm>
              <a:off x="1342800" y="3054438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HRV IS EXPECTED TO BE LOWER DURING TIMES OF STRESS</a:t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6274800" y="174437"/>
              <a:ext cx="2196000" cy="2196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176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742800" y="642437"/>
              <a:ext cx="1260000" cy="126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5572800" y="3054438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 txBox="1"/>
            <p:nvPr/>
          </p:nvSpPr>
          <p:spPr>
            <a:xfrm>
              <a:off x="5572800" y="3054438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HRV DATA PROVIDES A STRONG BENCHMARK FOR VALIDATING PUPIL RESPONSE</a:t>
              </a:r>
              <a:endParaRPr/>
            </a:p>
          </p:txBody>
        </p:sp>
      </p:grpSp>
      <p:sp>
        <p:nvSpPr>
          <p:cNvPr id="515" name="Google Shape;51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5"/>
          <p:cNvSpPr txBox="1"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200" b="0" i="0" u="none" strike="noStrike" cap="none"/>
              <a:t>Sign Test Results(Pupil Size)</a:t>
            </a:r>
            <a:endParaRPr/>
          </a:p>
        </p:txBody>
      </p:sp>
      <p:pic>
        <p:nvPicPr>
          <p:cNvPr id="522" name="Google Shape;52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88" y="40248"/>
            <a:ext cx="7888568" cy="38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5"/>
          <p:cNvSpPr txBox="1">
            <a:spLocks noGrp="1"/>
          </p:cNvSpPr>
          <p:nvPr>
            <p:ph type="body" idx="1"/>
          </p:nvPr>
        </p:nvSpPr>
        <p:spPr>
          <a:xfrm>
            <a:off x="5250106" y="4329321"/>
            <a:ext cx="6106742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Pupils under stress(</a:t>
            </a:r>
            <a:r>
              <a:rPr lang="en-US" sz="1800" cap="none"/>
              <a:t>Level15</a:t>
            </a:r>
            <a:r>
              <a:rPr lang="en-US" sz="1800"/>
              <a:t>) are significantly different from other groups.</a:t>
            </a:r>
            <a:endParaRPr/>
          </a:p>
        </p:txBody>
      </p:sp>
      <p:sp>
        <p:nvSpPr>
          <p:cNvPr id="524" name="Google Shape;524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62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35</a:t>
            </a:fld>
            <a:endParaRPr>
              <a:solidFill>
                <a:srgbClr val="7F7F7F"/>
              </a:solidFill>
            </a:endParaRPr>
          </a:p>
        </p:txBody>
      </p:sp>
      <p:graphicFrame>
        <p:nvGraphicFramePr>
          <p:cNvPr id="526" name="Google Shape;526;p35"/>
          <p:cNvGraphicFramePr/>
          <p:nvPr/>
        </p:nvGraphicFramePr>
        <p:xfrm>
          <a:off x="8059919" y="406197"/>
          <a:ext cx="3000000" cy="3000000"/>
        </p:xfrm>
        <a:graphic>
          <a:graphicData uri="http://schemas.openxmlformats.org/drawingml/2006/table">
            <a:tbl>
              <a:tblPr firstRow="1" bandRow="1">
                <a:solidFill>
                  <a:schemeClr val="lt1"/>
                </a:solidFill>
                <a:tableStyleId>{2144ACDC-0855-4418-9D56-19EBF21923F7}</a:tableStyleId>
              </a:tblPr>
              <a:tblGrid>
                <a:gridCol w="193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cap="none">
                          <a:solidFill>
                            <a:schemeClr val="lt1"/>
                          </a:solidFill>
                        </a:rPr>
                        <a:t>Pair of Group</a:t>
                      </a:r>
                      <a:endParaRPr sz="1600" b="0" cap="none">
                        <a:solidFill>
                          <a:schemeClr val="lt1"/>
                        </a:solidFill>
                      </a:endParaRPr>
                    </a:p>
                  </a:txBody>
                  <a:tcPr marL="132850" marR="176850" marT="102200" marB="1022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cap="none">
                          <a:solidFill>
                            <a:schemeClr val="lt1"/>
                          </a:solidFill>
                        </a:rPr>
                        <a:t>P-value</a:t>
                      </a:r>
                      <a:endParaRPr sz="1600" b="0" cap="none">
                        <a:solidFill>
                          <a:schemeClr val="lt1"/>
                        </a:solidFill>
                      </a:endParaRPr>
                    </a:p>
                  </a:txBody>
                  <a:tcPr marL="132850" marR="176850" marT="102200" marB="1022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R1 vs R2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2850" marR="176850" marT="102200" marB="102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1.00000000000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2850" marR="176850" marT="102200" marB="10220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R1 vs Level1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2850" marR="176850" marT="102200" marB="10220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0.28692626953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2850" marR="176850" marT="102200" marB="10220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R1 vs Level15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2850" marR="176850" marT="102200" marB="102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0.00054931641</a:t>
                      </a:r>
                      <a:endParaRPr sz="1600" cap="non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32850" marR="176850" marT="102200" marB="10220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R2 vs Level1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2850" marR="176850" marT="102200" marB="10220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0.66461181641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2850" marR="176850" marT="102200" marB="10220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R2 vs Level15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2850" marR="176850" marT="102200" marB="102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0.00003051758</a:t>
                      </a:r>
                      <a:endParaRPr sz="1600" cap="non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32850" marR="176850" marT="102200" marB="10220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Level1 vs Level15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2850" marR="176850" marT="102200" marB="10220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0.02545166016</a:t>
                      </a:r>
                      <a:endParaRPr sz="1600" cap="non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32850" marR="176850" marT="102200" marB="10220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6"/>
          <p:cNvSpPr txBox="1"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>
                <a:latin typeface="Arial"/>
                <a:ea typeface="Arial"/>
                <a:cs typeface="Arial"/>
                <a:sym typeface="Arial"/>
              </a:rPr>
              <a:t>Wilcoxon rank sum test Result</a:t>
            </a:r>
            <a:r>
              <a:rPr lang="en-US" sz="3200" b="1" i="0" u="none" strike="noStrike" cap="none">
                <a:latin typeface="Arial"/>
                <a:ea typeface="Arial"/>
                <a:cs typeface="Arial"/>
                <a:sym typeface="Arial"/>
              </a:rPr>
              <a:t> (Pupil Size</a:t>
            </a: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)</a:t>
            </a:r>
            <a:endParaRPr sz="3200" b="1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6"/>
          <p:cNvSpPr txBox="1">
            <a:spLocks noGrp="1"/>
          </p:cNvSpPr>
          <p:nvPr>
            <p:ph type="body" idx="1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Similar result,Pupils under stress(</a:t>
            </a:r>
            <a:r>
              <a:rPr lang="en-US" sz="1800" cap="none"/>
              <a:t>Level15</a:t>
            </a:r>
            <a:r>
              <a:rPr lang="en-US" sz="1800"/>
              <a:t>) are significantly different from other groups.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06" y="2509076"/>
            <a:ext cx="7611794" cy="371074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</a:endParaRPr>
          </a:p>
        </p:txBody>
      </p:sp>
      <p:sp>
        <p:nvSpPr>
          <p:cNvPr id="535" name="Google Shape;53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62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36</a:t>
            </a:fld>
            <a:endParaRPr>
              <a:solidFill>
                <a:srgbClr val="7F7F7F"/>
              </a:solidFill>
            </a:endParaRPr>
          </a:p>
        </p:txBody>
      </p:sp>
      <p:graphicFrame>
        <p:nvGraphicFramePr>
          <p:cNvPr id="536" name="Google Shape;536;p36"/>
          <p:cNvGraphicFramePr/>
          <p:nvPr/>
        </p:nvGraphicFramePr>
        <p:xfrm>
          <a:off x="7851752" y="2509076"/>
          <a:ext cx="3000000" cy="3000000"/>
        </p:xfrm>
        <a:graphic>
          <a:graphicData uri="http://schemas.openxmlformats.org/drawingml/2006/table">
            <a:tbl>
              <a:tblPr firstRow="1" bandRow="1">
                <a:solidFill>
                  <a:schemeClr val="lt1"/>
                </a:solidFill>
                <a:tableStyleId>{2144ACDC-0855-4418-9D56-19EBF21923F7}</a:tableStyleId>
              </a:tblPr>
              <a:tblGrid>
                <a:gridCol w="200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cap="none">
                          <a:solidFill>
                            <a:schemeClr val="lt1"/>
                          </a:solidFill>
                        </a:rPr>
                        <a:t>Pair of Group</a:t>
                      </a:r>
                      <a:endParaRPr sz="1600" b="0" cap="none">
                        <a:solidFill>
                          <a:schemeClr val="lt1"/>
                        </a:solidFill>
                      </a:endParaRPr>
                    </a:p>
                  </a:txBody>
                  <a:tcPr marL="138075" marR="106225" marT="106225" marB="1062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cap="none">
                          <a:solidFill>
                            <a:schemeClr val="lt1"/>
                          </a:solidFill>
                        </a:rPr>
                        <a:t>P-value</a:t>
                      </a:r>
                      <a:endParaRPr sz="1600" b="0" cap="none">
                        <a:solidFill>
                          <a:schemeClr val="lt1"/>
                        </a:solidFill>
                      </a:endParaRPr>
                    </a:p>
                  </a:txBody>
                  <a:tcPr marL="138075" marR="106225" marT="106225" marB="1062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R1 vs R2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8075" marR="106225" marT="106225" marB="1062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1.00000000000 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8075" marR="106225" marT="106225" marB="1062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R1 vs Level1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8075" marR="106225" marT="106225" marB="1062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0.205379737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8075" marR="106225" marT="106225" marB="1062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R1 vs Level15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8075" marR="106225" marT="106225" marB="1062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0.005393566</a:t>
                      </a:r>
                      <a:endParaRPr sz="1600" cap="non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38075" marR="106225" marT="106225" marB="1062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R2 vs Level1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8075" marR="106225" marT="106225" marB="1062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0.305725370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8075" marR="106225" marT="106225" marB="1062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R2 vs Level15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8075" marR="106225" marT="106225" marB="1062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0.014494915</a:t>
                      </a:r>
                      <a:endParaRPr sz="1600" cap="non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38075" marR="106225" marT="106225" marB="1062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</a:rPr>
                        <a:t>Level1 vs Level15</a:t>
                      </a:r>
                      <a:endParaRPr sz="1600" cap="none">
                        <a:solidFill>
                          <a:schemeClr val="dk1"/>
                        </a:solidFill>
                      </a:endParaRPr>
                    </a:p>
                  </a:txBody>
                  <a:tcPr marL="138075" marR="106225" marT="106225" marB="1062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cap="non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</a:rPr>
                        <a:t>0.113922226</a:t>
                      </a:r>
                      <a:endParaRPr sz="1600" cap="non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138075" marR="106225" marT="106225" marB="1062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37" descr="一張含有 圓形 的圖片&#10;&#10;自動產生的描述"/>
          <p:cNvPicPr preferRelativeResize="0"/>
          <p:nvPr/>
        </p:nvPicPr>
        <p:blipFill rotWithShape="1">
          <a:blip r:embed="rId3">
            <a:alphaModFix/>
          </a:blip>
          <a:srcRect l="2225" r="2226" b="1"/>
          <a:stretch/>
        </p:blipFill>
        <p:spPr>
          <a:xfrm>
            <a:off x="0" y="-346421"/>
            <a:ext cx="12191980" cy="446597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7"/>
          <p:cNvSpPr/>
          <p:nvPr/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7"/>
          <p:cNvSpPr txBox="1"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lang="en-US" sz="2800">
                <a:solidFill>
                  <a:schemeClr val="lt1"/>
                </a:solidFill>
              </a:rPr>
              <a:t>Experimental Findings(Pupil Size)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545" name="Google Shape;545;p37"/>
          <p:cNvSpPr txBox="1">
            <a:spLocks noGrp="1"/>
          </p:cNvSpPr>
          <p:nvPr>
            <p:ph type="body" idx="1"/>
          </p:nvPr>
        </p:nvSpPr>
        <p:spPr>
          <a:xfrm>
            <a:off x="566928" y="4956314"/>
            <a:ext cx="11058144" cy="130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Pupil size exhibits significant changes in stressful environments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Pupillary response differs between high and low stress conditions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The phone camera able to detect this change</a:t>
            </a:r>
            <a:endParaRPr sz="1700"/>
          </a:p>
        </p:txBody>
      </p:sp>
      <p:sp>
        <p:nvSpPr>
          <p:cNvPr id="546" name="Google Shape;54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7F7F"/>
              </a:solidFill>
            </a:endParaRPr>
          </a:p>
        </p:txBody>
      </p:sp>
      <p:sp>
        <p:nvSpPr>
          <p:cNvPr id="547" name="Google Shape;547;p37"/>
          <p:cNvSpPr txBox="1">
            <a:spLocks noGrp="1"/>
          </p:cNvSpPr>
          <p:nvPr>
            <p:ph type="sldNum" idx="12"/>
          </p:nvPr>
        </p:nvSpPr>
        <p:spPr>
          <a:xfrm>
            <a:off x="8991600" y="6356350"/>
            <a:ext cx="263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37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9519137" y="5486400"/>
            <a:ext cx="2672863" cy="1371600"/>
          </a:xfrm>
          <a:custGeom>
            <a:avLst/>
            <a:gdLst/>
            <a:ahLst/>
            <a:cxnLst/>
            <a:rect l="l" t="t" r="r" b="b"/>
            <a:pathLst>
              <a:path w="2672863" h="1371600" extrusionOk="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38" descr="眼睛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 extrusionOk="0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55" name="Google Shape;555;p38"/>
          <p:cNvSpPr/>
          <p:nvPr/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8"/>
          <p:cNvSpPr txBox="1"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Limitation</a:t>
            </a:r>
            <a:endParaRPr/>
          </a:p>
        </p:txBody>
      </p:sp>
      <p:sp>
        <p:nvSpPr>
          <p:cNvPr id="557" name="Google Shape;557;p38"/>
          <p:cNvSpPr txBox="1">
            <a:spLocks noGrp="1"/>
          </p:cNvSpPr>
          <p:nvPr>
            <p:ph type="body" idx="1"/>
          </p:nvPr>
        </p:nvSpPr>
        <p:spPr>
          <a:xfrm>
            <a:off x="838201" y="1984443"/>
            <a:ext cx="5257800" cy="41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experiment is done in control environment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Accuracy may be affected by lighting conditions and camera quality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Applying environmental light in life can cause pupil changes</a:t>
            </a:r>
            <a:endParaRPr/>
          </a:p>
        </p:txBody>
      </p:sp>
      <p:sp>
        <p:nvSpPr>
          <p:cNvPr id="558" name="Google Shape;55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9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9"/>
          <p:cNvSpPr/>
          <p:nvPr/>
        </p:nvSpPr>
        <p:spPr>
          <a:xfrm>
            <a:off x="1" y="0"/>
            <a:ext cx="4167271" cy="68580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9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lang="en-US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7" name="Google Shape;567;p39"/>
          <p:cNvSpPr/>
          <p:nvPr/>
        </p:nvSpPr>
        <p:spPr>
          <a:xfrm rot="10800000" flipH="1">
            <a:off x="7550402" y="2455479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9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Pupil size and HRV validated as effective stress indicators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Smartphone cameras can detect pupil size and calculate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HRV in real-time Smartphones can serve as readily available, non-invasive stress </a:t>
            </a:r>
            <a:endParaRPr/>
          </a:p>
        </p:txBody>
      </p:sp>
      <p:sp>
        <p:nvSpPr>
          <p:cNvPr id="569" name="Google Shape;56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52511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9"/>
          <p:cNvSpPr txBox="1">
            <a:spLocks noGrp="1"/>
          </p:cNvSpPr>
          <p:nvPr>
            <p:ph type="sldNum" idx="12"/>
          </p:nvPr>
        </p:nvSpPr>
        <p:spPr>
          <a:xfrm>
            <a:off x="9541564" y="6356350"/>
            <a:ext cx="18122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Current Research</a:t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 flipH="1">
            <a:off x="0" y="5486400"/>
            <a:ext cx="2672863" cy="1371600"/>
          </a:xfrm>
          <a:custGeom>
            <a:avLst/>
            <a:gdLst/>
            <a:ahLst/>
            <a:cxnLst/>
            <a:rect l="l" t="t" r="r" b="b"/>
            <a:pathLst>
              <a:path w="2672863" h="1371600" extrusionOk="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4" descr="Phoroptor"/>
          <p:cNvPicPr preferRelativeResize="0"/>
          <p:nvPr/>
        </p:nvPicPr>
        <p:blipFill rotWithShape="1">
          <a:blip r:embed="rId3">
            <a:alphaModFix/>
          </a:blip>
          <a:srcRect l="39341" r="12759" b="-1"/>
          <a:stretch/>
        </p:blipFill>
        <p:spPr>
          <a:xfrm>
            <a:off x="1059042" y="511293"/>
            <a:ext cx="4065661" cy="5665670"/>
          </a:xfrm>
          <a:custGeom>
            <a:avLst/>
            <a:gdLst/>
            <a:ahLst/>
            <a:cxnLst/>
            <a:rect l="l" t="t" r="r" b="b"/>
            <a:pathLst>
              <a:path w="4777381" h="5643794" extrusionOk="0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9" name="Google Shape;129;p4"/>
          <p:cNvSpPr txBox="1">
            <a:spLocks noGrp="1"/>
          </p:cNvSpPr>
          <p:nvPr>
            <p:ph type="body" idx="1"/>
          </p:nvPr>
        </p:nvSpPr>
        <p:spPr>
          <a:xfrm>
            <a:off x="5894962" y="1984443"/>
            <a:ext cx="5458838" cy="419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Hirt, C., Eckard, M., &amp; Kunz, A. (2020) "</a:t>
            </a:r>
            <a:r>
              <a:rPr lang="en-US" sz="1800" b="1" i="0"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-US" sz="1800" i="0">
                <a:latin typeface="Play"/>
                <a:ea typeface="Play"/>
                <a:cs typeface="Play"/>
                <a:sym typeface="Play"/>
              </a:rPr>
              <a:t>Stress generation and non-intrusive measurement in virtual environments using eye tracking</a:t>
            </a:r>
            <a:r>
              <a:rPr lang="en-US" sz="1800" b="0" i="0"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-US" sz="1800" b="1" i="0"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endParaRPr sz="1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VR headset eye tracker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 Analyzed pupil responses in VR tasks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Veltman, J. A., &amp; Gaillard, A. W. K. (1998). </a:t>
            </a: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en-US" sz="1800"/>
              <a:t>Physiological workload reactions to increasing levels of task difficulty</a:t>
            </a: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-US" sz="1800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Use multiple physiological sensors (including Eye-Trac eye tracker)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Monitor physiological reactions to increasing levels of task difficulty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800"/>
              <a:buNone/>
            </a:pPr>
            <a:r>
              <a:rPr lang="en-US" sz="1800" b="1">
                <a:solidFill>
                  <a:srgbClr val="00B0F0"/>
                </a:solidFill>
              </a:rPr>
              <a:t>Can it be done using some simple instruments?</a:t>
            </a:r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0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 b="1"/>
              <a:t>Future</a:t>
            </a:r>
            <a:endParaRPr sz="5400"/>
          </a:p>
        </p:txBody>
      </p:sp>
      <p:sp>
        <p:nvSpPr>
          <p:cNvPr id="577" name="Google Shape;577;p40"/>
          <p:cNvSpPr/>
          <p:nvPr/>
        </p:nvSpPr>
        <p:spPr>
          <a:xfrm>
            <a:off x="640080" y="2586994"/>
            <a:ext cx="3474720" cy="18288"/>
          </a:xfrm>
          <a:custGeom>
            <a:avLst/>
            <a:gdLst/>
            <a:ahLst/>
            <a:cxnLst/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0"/>
          <p:cNvSpPr txBox="1"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 Machine learning for personalized stress modeling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Continuous stress monitoring in daily life scenarios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Personalized well-being interventions and stress management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Occupational stress assessment and workplace wellness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Cognitive load evaluation in education and training</a:t>
            </a:r>
            <a:endParaRPr sz="1700"/>
          </a:p>
        </p:txBody>
      </p:sp>
      <p:pic>
        <p:nvPicPr>
          <p:cNvPr id="579" name="Google Shape;579;p40" descr="FR Overview - IMD business school for management and leadership courses"/>
          <p:cNvPicPr preferRelativeResize="0"/>
          <p:nvPr/>
        </p:nvPicPr>
        <p:blipFill rotWithShape="1">
          <a:blip r:embed="rId3">
            <a:alphaModFix/>
          </a:blip>
          <a:srcRect l="30987" r="156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80" name="Google Shape;58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" name="Google Shape;587;p41"/>
          <p:cNvGrpSpPr/>
          <p:nvPr/>
        </p:nvGrpSpPr>
        <p:grpSpPr>
          <a:xfrm>
            <a:off x="0" y="3296011"/>
            <a:ext cx="12192000" cy="3561989"/>
            <a:chOff x="0" y="3296011"/>
            <a:chExt cx="12192000" cy="3561989"/>
          </a:xfrm>
        </p:grpSpPr>
        <p:grpSp>
          <p:nvGrpSpPr>
            <p:cNvPr id="588" name="Google Shape;588;p41"/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589" name="Google Shape;589;p41"/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1"/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1" name="Google Shape;591;p41"/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592" name="Google Shape;592;p41"/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41"/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4" name="Google Shape;594;p41"/>
          <p:cNvSpPr txBox="1"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"/>
              <a:buNone/>
            </a:pPr>
            <a:r>
              <a:rPr lang="en-US" sz="7200" b="1" i="1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br>
              <a:rPr lang="en-US" sz="7200" b="1" i="1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</a:br>
            <a:endParaRPr sz="7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95" name="Google Shape;59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2"/>
          <p:cNvSpPr/>
          <p:nvPr/>
        </p:nvSpPr>
        <p:spPr>
          <a:xfrm>
            <a:off x="1" y="0"/>
            <a:ext cx="4167271" cy="68580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2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lang="en-US">
                <a:solidFill>
                  <a:srgbClr val="FFFFFF"/>
                </a:solidFill>
              </a:rPr>
              <a:t>References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4" name="Google Shape;604;p42"/>
          <p:cNvSpPr/>
          <p:nvPr/>
        </p:nvSpPr>
        <p:spPr>
          <a:xfrm rot="10800000" flipH="1">
            <a:off x="7550402" y="2455479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2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Kim, H.-G., Cheon, E.-J., Bai, D.-S., Lee, Y. H., &amp; Koo, B.-H. (2018). Stress and Heart Rate Variability: A Meta-Analysis and Review of the Literature. Psychiatry Investigation, 15(3), 235–245. </a:t>
            </a:r>
            <a:r>
              <a:rPr lang="en-US" sz="15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https://doi.org/10.30773/pi.2017.08.17</a:t>
            </a:r>
            <a:endParaRPr sz="150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Census and Statistics Department, Hong Kong Special Administrative Region. (2023). Thematic Household Survey Report No. 77.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Steinhauer, S. R., Siegle, G. J., Condray, R., &amp; Pless, M. (2004). Sympathetic and parasympathetic innervation of pupillary dilation during sustained processing. International journal of psychophysiology : official journal of the International Organization of Psychophysiology, 52(1), 77–86. </a:t>
            </a:r>
            <a:r>
              <a:rPr lang="en-US" sz="1500" u="sng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https://doi.org/10.1016/j.ijpsycho.2003.12.005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Hirt, C., Eckard, M. &amp; Kunz, A. Stress generation and non-intrusive measurement in virtual environments using eye tracking. J Ambient Intell Human Comput 11, 5977–5989 (2020). </a:t>
            </a:r>
            <a:r>
              <a:rPr lang="en-US" sz="1500" b="0" i="0" u="sng">
                <a:solidFill>
                  <a:schemeClr val="hlink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5"/>
              </a:rPr>
              <a:t>https://doi.org/10.1007/s12652-020-01845-y</a:t>
            </a:r>
            <a:endParaRPr sz="1500" b="0" i="0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Veltman, J. A., &amp; Gaillard, A. W. K. (1998). Physiological workload reactions to increasing levels of task difficulty. Ergonomics, 41(5), 656-669. https://doi.org/10.1080/001401398186829</a:t>
            </a:r>
            <a:endParaRPr/>
          </a:p>
          <a:p>
            <a:pPr marL="228600" lvl="0" indent="-133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333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606" name="Google Shape;60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52511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2"/>
          <p:cNvSpPr txBox="1">
            <a:spLocks noGrp="1"/>
          </p:cNvSpPr>
          <p:nvPr>
            <p:ph type="sldNum" idx="12"/>
          </p:nvPr>
        </p:nvSpPr>
        <p:spPr>
          <a:xfrm>
            <a:off x="9541564" y="6356350"/>
            <a:ext cx="18122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/>
              <a:t>Why use smart phone</a:t>
            </a:r>
            <a:endParaRPr sz="5400"/>
          </a:p>
        </p:txBody>
      </p:sp>
      <p:sp>
        <p:nvSpPr>
          <p:cNvPr id="138" name="Google Shape;138;p5"/>
          <p:cNvSpPr/>
          <p:nvPr/>
        </p:nvSpPr>
        <p:spPr>
          <a:xfrm>
            <a:off x="572493" y="1681544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1"/>
            </a:schemeClr>
          </a:solidFill>
          <a:ln w="44450" cap="rnd" cmpd="sng">
            <a:solidFill>
              <a:schemeClr val="accent2">
                <a:alpha val="74901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5" descr="Mobile by Freepik Stories #svg #png #illustration#mobile #chat #smartphone  #device #technology #online #app … | Mobile cartoon, Smartphone art, Cartoon  illustration"/>
          <p:cNvPicPr preferRelativeResize="0"/>
          <p:nvPr/>
        </p:nvPicPr>
        <p:blipFill rotWithShape="1">
          <a:blip r:embed="rId3">
            <a:alphaModFix/>
          </a:blip>
          <a:srcRect l="3795" r="-3" b="-3"/>
          <a:stretch/>
        </p:blipFill>
        <p:spPr>
          <a:xfrm>
            <a:off x="7368540" y="1774744"/>
            <a:ext cx="4248182" cy="44157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 descr="Smartphone specifications explained: How to make the right choice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5"/>
          <p:cNvGrpSpPr/>
          <p:nvPr/>
        </p:nvGrpSpPr>
        <p:grpSpPr>
          <a:xfrm>
            <a:off x="1326476" y="2071976"/>
            <a:ext cx="5205585" cy="4117851"/>
            <a:chOff x="753983" y="660"/>
            <a:chExt cx="5205585" cy="4117851"/>
          </a:xfrm>
        </p:grpSpPr>
        <p:sp>
          <p:nvSpPr>
            <p:cNvPr id="143" name="Google Shape;143;p5"/>
            <p:cNvSpPr/>
            <p:nvPr/>
          </p:nvSpPr>
          <p:spPr>
            <a:xfrm>
              <a:off x="1056994" y="660"/>
              <a:ext cx="947882" cy="947882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259002" y="202668"/>
              <a:ext cx="543867" cy="54386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753983" y="1243785"/>
              <a:ext cx="1553906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 txBox="1"/>
            <p:nvPr/>
          </p:nvSpPr>
          <p:spPr>
            <a:xfrm>
              <a:off x="753983" y="1243785"/>
              <a:ext cx="1553906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HONG KONG HAS A 97% SMARTPHONE PENETRATION RATE (2023)</a:t>
              </a:r>
              <a:r>
                <a:rPr lang="en-US" sz="1100" b="0" i="0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 </a:t>
              </a:r>
              <a:r>
                <a:rPr lang="en-US" sz="1400" b="0" i="0" cap="none" baseline="300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</a:t>
              </a:r>
              <a:endParaRPr sz="14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882834" y="660"/>
              <a:ext cx="947882" cy="947882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176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3084842" y="202668"/>
              <a:ext cx="543867" cy="54386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2579822" y="1243785"/>
              <a:ext cx="1553906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 txBox="1"/>
            <p:nvPr/>
          </p:nvSpPr>
          <p:spPr>
            <a:xfrm>
              <a:off x="2579822" y="1243785"/>
              <a:ext cx="1553906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SMARTPHONES HAVE HIGH-RESOLUTION FRONT-FACING CAMERAS</a:t>
              </a:r>
              <a:r>
                <a:rPr lang="en-US" sz="1100" b="0" i="0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 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708674" y="660"/>
              <a:ext cx="947882" cy="947882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0C9E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4910682" y="202668"/>
              <a:ext cx="543867" cy="54386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4405662" y="1243785"/>
              <a:ext cx="1553906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 txBox="1"/>
            <p:nvPr/>
          </p:nvSpPr>
          <p:spPr>
            <a:xfrm>
              <a:off x="4405662" y="1243785"/>
              <a:ext cx="1553906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DEDICATED PROCESSORS OPTIMIZED FOR COMPUTER VISION TASK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969914" y="2253824"/>
              <a:ext cx="947882" cy="947882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A02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171922" y="2455832"/>
              <a:ext cx="543867" cy="54386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666902" y="3496949"/>
              <a:ext cx="1553906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 txBox="1"/>
            <p:nvPr/>
          </p:nvSpPr>
          <p:spPr>
            <a:xfrm>
              <a:off x="1666902" y="3496949"/>
              <a:ext cx="1553906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SPECIALIZED EQUIPMENT REQUIRED, ONLY A SMARTPHONE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3795754" y="2253824"/>
              <a:ext cx="947882" cy="947882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4E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3997762" y="2455832"/>
              <a:ext cx="543867" cy="54386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3492742" y="3496949"/>
              <a:ext cx="1553906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3492742" y="3496949"/>
              <a:ext cx="1553906" cy="621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COST-EFFECTIVE AND SCALABLE FOR </a:t>
              </a:r>
              <a:r>
                <a:rPr lang="en-US" sz="1100" b="0" i="0" cap="none">
                  <a:solidFill>
                    <a:srgbClr val="1F1F1F"/>
                  </a:solidFill>
                  <a:latin typeface="Consolas"/>
                  <a:ea typeface="Consolas"/>
                  <a:cs typeface="Consolas"/>
                  <a:sym typeface="Consolas"/>
                </a:rPr>
                <a:t>DAILY MONITORING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5"/>
          <p:cNvSpPr txBox="1">
            <a:spLocks noGrp="1"/>
          </p:cNvSpPr>
          <p:nvPr>
            <p:ph type="ftr" idx="11"/>
          </p:nvPr>
        </p:nvSpPr>
        <p:spPr>
          <a:xfrm>
            <a:off x="6248400" y="6325276"/>
            <a:ext cx="4893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/>
              <a:t>1</a:t>
            </a:r>
            <a:r>
              <a:rPr lang="en-US"/>
              <a:t>Census and Statistics Department, Hong Kong Special Administrative Region. (2023). Thematic Household Survey Report No. 77. </a:t>
            </a: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/>
              <a:t>Objective</a:t>
            </a:r>
            <a:endParaRPr sz="5400"/>
          </a:p>
        </p:txBody>
      </p:sp>
      <p:sp>
        <p:nvSpPr>
          <p:cNvPr id="171" name="Google Shape;171;p6"/>
          <p:cNvSpPr/>
          <p:nvPr/>
        </p:nvSpPr>
        <p:spPr>
          <a:xfrm>
            <a:off x="640080" y="2586994"/>
            <a:ext cx="3474720" cy="18288"/>
          </a:xfrm>
          <a:custGeom>
            <a:avLst/>
            <a:gdLst/>
            <a:ahLst/>
            <a:cxnLst/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Evaluate the effectiveness of pupil-to-iris ratio (PIR) in detecting stress levels in smartphone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Compare PIR with the traditional heart rate variability (HRV) method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Demonstrate the reliability of smartphones as a stress assessment tool</a:t>
            </a:r>
            <a:endParaRPr sz="2200"/>
          </a:p>
        </p:txBody>
      </p:sp>
      <p:pic>
        <p:nvPicPr>
          <p:cNvPr id="173" name="Google Shape;173;p6" descr="Blog: Is it possible to be completely objective? — People Matters"/>
          <p:cNvPicPr preferRelativeResize="0"/>
          <p:nvPr/>
        </p:nvPicPr>
        <p:blipFill rotWithShape="1">
          <a:blip r:embed="rId3">
            <a:alphaModFix/>
          </a:blip>
          <a:srcRect l="25797" r="1778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4" name="Google Shape;17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 b="1" i="0">
                <a:latin typeface="Arial"/>
                <a:ea typeface="Arial"/>
                <a:cs typeface="Arial"/>
                <a:sym typeface="Arial"/>
              </a:rPr>
              <a:t>Relationship between 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600" b="1" i="0">
                <a:latin typeface="Arial"/>
                <a:ea typeface="Arial"/>
                <a:cs typeface="Arial"/>
                <a:sym typeface="Arial"/>
              </a:rPr>
              <a:t>eart Rate 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600" b="1" i="0">
                <a:latin typeface="Arial"/>
                <a:ea typeface="Arial"/>
                <a:cs typeface="Arial"/>
                <a:sym typeface="Arial"/>
              </a:rPr>
              <a:t>ariability(HRV) and Stress Levels</a:t>
            </a:r>
            <a:br>
              <a:rPr lang="en-US" sz="2600" b="0" i="0">
                <a:latin typeface="Arial"/>
                <a:ea typeface="Arial"/>
                <a:cs typeface="Arial"/>
                <a:sym typeface="Arial"/>
              </a:rPr>
            </a:br>
            <a:r>
              <a:rPr lang="en-US" sz="2600" b="0" i="0">
                <a:latin typeface="Arial"/>
                <a:ea typeface="Arial"/>
                <a:cs typeface="Arial"/>
                <a:sym typeface="Arial"/>
              </a:rPr>
              <a:t> </a:t>
            </a:r>
            <a:endParaRPr sz="2600"/>
          </a:p>
        </p:txBody>
      </p:sp>
      <p:sp>
        <p:nvSpPr>
          <p:cNvPr id="182" name="Google Shape;182;p7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 txBox="1"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>
                <a:latin typeface="Arial"/>
                <a:ea typeface="Arial"/>
                <a:cs typeface="Arial"/>
                <a:sym typeface="Arial"/>
              </a:rPr>
              <a:t>HRV measures variations in time between heartbeats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>
                <a:latin typeface="Arial"/>
                <a:ea typeface="Arial"/>
                <a:cs typeface="Arial"/>
                <a:sym typeface="Arial"/>
              </a:rPr>
              <a:t>Low HRV </a:t>
            </a:r>
            <a:r>
              <a:rPr lang="en-US" sz="2200" b="0" i="0">
                <a:latin typeface="Arial"/>
                <a:ea typeface="Arial"/>
                <a:cs typeface="Arial"/>
                <a:sym typeface="Arial"/>
              </a:rPr>
              <a:t>indicates </a:t>
            </a:r>
            <a:r>
              <a:rPr lang="en-US" sz="2200" b="1" i="0">
                <a:latin typeface="Arial"/>
                <a:ea typeface="Arial"/>
                <a:cs typeface="Arial"/>
                <a:sym typeface="Arial"/>
              </a:rPr>
              <a:t>higher stress levels</a:t>
            </a:r>
            <a:r>
              <a:rPr lang="en-US" sz="2200" b="0" i="0" baseline="30000">
                <a:latin typeface="Arial"/>
                <a:ea typeface="Arial"/>
                <a:cs typeface="Arial"/>
                <a:sym typeface="Arial"/>
              </a:rPr>
              <a:t>2</a:t>
            </a:r>
            <a:endParaRPr sz="2200"/>
          </a:p>
        </p:txBody>
      </p:sp>
      <p:pic>
        <p:nvPicPr>
          <p:cNvPr id="184" name="Google Shape;184;p7" descr="HEART Rate Variability Biofeedback For LOng Covid Symptoms, 59% O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96" y="831476"/>
            <a:ext cx="6903720" cy="519504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aseline="30000"/>
              <a:t>2</a:t>
            </a:r>
            <a:r>
              <a:rPr lang="en-US" sz="800"/>
              <a:t>Kim, H.-G., Cheon, E.-J., Bai, D.-S., Lee, Y. H., &amp; Koo, B.-H. (2018). Stress and Heart Rate Variability: A Meta-Analysis and Review of the Literature. Psychiatry Investigation</a:t>
            </a:r>
            <a:endParaRPr sz="800"/>
          </a:p>
        </p:txBody>
      </p:sp>
      <p:sp>
        <p:nvSpPr>
          <p:cNvPr id="186" name="Google Shape;18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-1" y="0"/>
            <a:ext cx="4455673" cy="6858000"/>
          </a:xfrm>
          <a:custGeom>
            <a:avLst/>
            <a:gdLst/>
            <a:ahLst/>
            <a:cxnLst/>
            <a:rect l="l" t="t" r="r" b="b"/>
            <a:pathLst>
              <a:path w="4455673" h="6858000" extrusionOk="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algn="l" rotWithShape="0">
              <a:srgbClr val="D8D8D8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0" y="0"/>
            <a:ext cx="4446529" cy="6858000"/>
          </a:xfrm>
          <a:custGeom>
            <a:avLst/>
            <a:gdLst/>
            <a:ahLst/>
            <a:cxnLst/>
            <a:rect l="l" t="t" r="r" b="b"/>
            <a:pathLst>
              <a:path w="4446529" h="6858000" extrusionOk="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 i="0">
                <a:latin typeface="Arial"/>
                <a:ea typeface="Arial"/>
                <a:cs typeface="Arial"/>
                <a:sym typeface="Arial"/>
              </a:rPr>
              <a:t>Relationship between Pupil Size and Stress Levels</a:t>
            </a:r>
            <a:br>
              <a:rPr lang="en-US" sz="2200" b="1" i="0">
                <a:latin typeface="Arial"/>
                <a:ea typeface="Arial"/>
                <a:cs typeface="Arial"/>
                <a:sym typeface="Arial"/>
              </a:rPr>
            </a:br>
            <a:endParaRPr sz="2200"/>
          </a:p>
        </p:txBody>
      </p:sp>
      <p:sp>
        <p:nvSpPr>
          <p:cNvPr id="195" name="Google Shape;195;p8"/>
          <p:cNvSpPr/>
          <p:nvPr/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 txBox="1"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b="1" i="0">
                <a:latin typeface="Arial"/>
                <a:ea typeface="Arial"/>
                <a:cs typeface="Arial"/>
                <a:sym typeface="Arial"/>
              </a:rPr>
              <a:t>Pupil dilates </a:t>
            </a:r>
            <a:r>
              <a:rPr lang="en-US" sz="2200" b="0" i="0">
                <a:latin typeface="Arial"/>
                <a:ea typeface="Arial"/>
                <a:cs typeface="Arial"/>
                <a:sym typeface="Arial"/>
              </a:rPr>
              <a:t>(gets larger) when exposed to stressors</a:t>
            </a:r>
            <a:r>
              <a:rPr lang="en-US" sz="2200" b="0" i="0" baseline="30000">
                <a:latin typeface="Arial"/>
                <a:ea typeface="Arial"/>
                <a:cs typeface="Arial"/>
                <a:sym typeface="Arial"/>
              </a:rPr>
              <a:t>3</a:t>
            </a:r>
            <a:endParaRPr sz="2200" b="0" i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b="1" i="0">
                <a:latin typeface="Arial"/>
                <a:ea typeface="Arial"/>
                <a:cs typeface="Arial"/>
                <a:sym typeface="Arial"/>
              </a:rPr>
              <a:t>Larger pupil size </a:t>
            </a:r>
            <a:r>
              <a:rPr lang="en-US" sz="2200" b="0" i="0">
                <a:latin typeface="Arial"/>
                <a:ea typeface="Arial"/>
                <a:cs typeface="Arial"/>
                <a:sym typeface="Arial"/>
              </a:rPr>
              <a:t>indicates </a:t>
            </a:r>
            <a:r>
              <a:rPr lang="en-US" sz="2200" b="1" i="0">
                <a:latin typeface="Arial"/>
                <a:ea typeface="Arial"/>
                <a:cs typeface="Arial"/>
                <a:sym typeface="Arial"/>
              </a:rPr>
              <a:t>higher stress </a:t>
            </a:r>
            <a:r>
              <a:rPr lang="en-US" sz="2200" b="0" i="0">
                <a:latin typeface="Arial"/>
                <a:ea typeface="Arial"/>
                <a:cs typeface="Arial"/>
                <a:sym typeface="Arial"/>
              </a:rPr>
              <a:t>levels</a:t>
            </a:r>
            <a:endParaRPr/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1184" y="2086238"/>
            <a:ext cx="6922008" cy="278610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 txBox="1">
            <a:spLocks noGrp="1"/>
          </p:cNvSpPr>
          <p:nvPr>
            <p:ph type="ftr" idx="11"/>
          </p:nvPr>
        </p:nvSpPr>
        <p:spPr>
          <a:xfrm>
            <a:off x="490118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aseline="30000">
                <a:solidFill>
                  <a:srgbClr val="7F7F7F"/>
                </a:solidFill>
              </a:rPr>
              <a:t>3</a:t>
            </a:r>
            <a:r>
              <a:rPr lang="en-US" sz="800">
                <a:solidFill>
                  <a:srgbClr val="7F7F7F"/>
                </a:solidFill>
              </a:rPr>
              <a:t> Steinhauer, S. R., Siegle, G. J., Condray, R., &amp; Pless, M. (2004). Sympathetic and parasympathetic innervation of pupillary dilation during sustained processing.</a:t>
            </a:r>
            <a:endParaRPr sz="800">
              <a:solidFill>
                <a:srgbClr val="7F7F7F"/>
              </a:solidFill>
            </a:endParaRPr>
          </a:p>
        </p:txBody>
      </p:sp>
      <p:sp>
        <p:nvSpPr>
          <p:cNvPr id="200" name="Google Shape;200;p8"/>
          <p:cNvSpPr txBox="1">
            <a:spLocks noGrp="1"/>
          </p:cNvSpPr>
          <p:nvPr>
            <p:ph type="sldNum" idx="12"/>
          </p:nvPr>
        </p:nvSpPr>
        <p:spPr>
          <a:xfrm>
            <a:off x="9695688" y="6356350"/>
            <a:ext cx="2121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8</a:t>
            </a:fld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9" descr="Cognitive Overload. What is cognitive overload? | by Personal Development  Center | Medium"/>
          <p:cNvPicPr preferRelativeResize="0"/>
          <p:nvPr/>
        </p:nvPicPr>
        <p:blipFill rotWithShape="1">
          <a:blip r:embed="rId3">
            <a:alphaModFix/>
          </a:blip>
          <a:srcRect t="7358" b="13837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Control Cognitive Load and Stress Levels</a:t>
            </a:r>
            <a:endParaRPr sz="4000"/>
          </a:p>
        </p:txBody>
      </p:sp>
      <p:sp>
        <p:nvSpPr>
          <p:cNvPr id="209" name="Google Shape;209;p9"/>
          <p:cNvSpPr txBox="1">
            <a:spLocks noGrp="1"/>
          </p:cNvSpPr>
          <p:nvPr>
            <p:ph type="body" idx="1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High cognitive load can lead to overload working memory capacity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Task difficulty and time pressure increase cognitive load induce stress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210" name="Google Shape;21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1926</Words>
  <Application>Microsoft Office PowerPoint</Application>
  <PresentationFormat>寬螢幕</PresentationFormat>
  <Paragraphs>320</Paragraphs>
  <Slides>42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0" baseType="lpstr">
      <vt:lpstr>Play</vt:lpstr>
      <vt:lpstr>Arial</vt:lpstr>
      <vt:lpstr>Droid Sans Mono</vt:lpstr>
      <vt:lpstr>Times New Roman</vt:lpstr>
      <vt:lpstr>Merriweather Sans</vt:lpstr>
      <vt:lpstr>Calibri</vt:lpstr>
      <vt:lpstr>Consolas</vt:lpstr>
      <vt:lpstr>Office 佈景主題</vt:lpstr>
      <vt:lpstr>Smart health monitoring by detecting human eyes irises and pupils</vt:lpstr>
      <vt:lpstr>Problem Statement</vt:lpstr>
      <vt:lpstr>Proposed Solution: Monitoring Pupil Size Variation on Smart Phone</vt:lpstr>
      <vt:lpstr>Current Research</vt:lpstr>
      <vt:lpstr>Why use smart phone</vt:lpstr>
      <vt:lpstr>Objective</vt:lpstr>
      <vt:lpstr>Relationship between Heart Rate Variability(HRV) and Stress Levels  </vt:lpstr>
      <vt:lpstr>Relationship between Pupil Size and Stress Levels </vt:lpstr>
      <vt:lpstr>Control Cognitive Load and Stress Levels</vt:lpstr>
      <vt:lpstr>Use Tetris induced stress</vt:lpstr>
      <vt:lpstr>Experiment </vt:lpstr>
      <vt:lpstr>Research ethics</vt:lpstr>
      <vt:lpstr>Experiment Setup</vt:lpstr>
      <vt:lpstr>First Experiment</vt:lpstr>
      <vt:lpstr>First Experiment Procedure: </vt:lpstr>
      <vt:lpstr>Statistical Method- Non Parametric</vt:lpstr>
      <vt:lpstr>Statistical Method-  Hypothesis Testing</vt:lpstr>
      <vt:lpstr>P-value ranges</vt:lpstr>
      <vt:lpstr>Using R for Data Analysis and Hypothesis Testing</vt:lpstr>
      <vt:lpstr>Result (HRV on different difficulty levels)</vt:lpstr>
      <vt:lpstr>Lack of Significant HRV Changes</vt:lpstr>
      <vt:lpstr>Result(Pupil size on different levels)</vt:lpstr>
      <vt:lpstr>Lack of Significant Pupil Size Changes  </vt:lpstr>
      <vt:lpstr>Modifications to Experimental Procedure  </vt:lpstr>
      <vt:lpstr>Second Experiment</vt:lpstr>
      <vt:lpstr>Experiment  Procedure</vt:lpstr>
      <vt:lpstr>One Way ANOVA Test</vt:lpstr>
      <vt:lpstr>One Way ANOVA Test Result</vt:lpstr>
      <vt:lpstr>Distribution of each group</vt:lpstr>
      <vt:lpstr>Post-Hoc tests</vt:lpstr>
      <vt:lpstr>Simplify Keyword</vt:lpstr>
      <vt:lpstr>Sign Test Results(HRV)</vt:lpstr>
      <vt:lpstr>Wilcoxon rank sum test Result(HRV)</vt:lpstr>
      <vt:lpstr>Experimental Findings (HRV)</vt:lpstr>
      <vt:lpstr>Sign Test Results(Pupil Size)</vt:lpstr>
      <vt:lpstr>Wilcoxon rank sum test Result (Pupil Size)</vt:lpstr>
      <vt:lpstr>Experimental Findings(Pupil Size) </vt:lpstr>
      <vt:lpstr>Limitation</vt:lpstr>
      <vt:lpstr>Conclusion</vt:lpstr>
      <vt:lpstr>Future</vt:lpstr>
      <vt:lpstr>Thank You!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TANG Sin Tsun</dc:creator>
  <cp:lastModifiedBy>TANG Sin Ling</cp:lastModifiedBy>
  <cp:revision>1</cp:revision>
  <dcterms:created xsi:type="dcterms:W3CDTF">2024-03-24T17:27:47Z</dcterms:created>
  <dcterms:modified xsi:type="dcterms:W3CDTF">2025-05-21T16:18:45Z</dcterms:modified>
</cp:coreProperties>
</file>